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304" r:id="rId3"/>
    <p:sldId id="259" r:id="rId4"/>
    <p:sldId id="306" r:id="rId5"/>
    <p:sldId id="308" r:id="rId6"/>
    <p:sldId id="310" r:id="rId7"/>
    <p:sldId id="307" r:id="rId8"/>
    <p:sldId id="305" r:id="rId9"/>
    <p:sldId id="309" r:id="rId10"/>
    <p:sldId id="288" r:id="rId11"/>
    <p:sldId id="295" r:id="rId12"/>
    <p:sldId id="297" r:id="rId13"/>
    <p:sldId id="298" r:id="rId14"/>
    <p:sldId id="311" r:id="rId15"/>
    <p:sldId id="312" r:id="rId16"/>
    <p:sldId id="313" r:id="rId17"/>
    <p:sldId id="260" r:id="rId18"/>
    <p:sldId id="286" r:id="rId19"/>
  </p:sldIdLst>
  <p:sldSz cx="9144000" cy="6858000" type="screen4x3"/>
  <p:notesSz cx="6761163" cy="9942513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Varsayılan Bölüm" id="{E90745DB-8ABF-4100-85F0-E96E9652A36E}">
          <p14:sldIdLst>
            <p14:sldId id="257"/>
            <p14:sldId id="304"/>
            <p14:sldId id="259"/>
            <p14:sldId id="306"/>
            <p14:sldId id="308"/>
            <p14:sldId id="310"/>
            <p14:sldId id="307"/>
            <p14:sldId id="305"/>
            <p14:sldId id="309"/>
            <p14:sldId id="288"/>
            <p14:sldId id="295"/>
            <p14:sldId id="297"/>
            <p14:sldId id="298"/>
            <p14:sldId id="311"/>
            <p14:sldId id="312"/>
            <p14:sldId id="313"/>
            <p14:sldId id="260"/>
          </p14:sldIdLst>
        </p14:section>
        <p14:section name="Başlıksız Bölüm" id="{1F6475E6-4ADB-48DD-B2F9-5D5C3C08A10E}">
          <p14:sldIdLst>
            <p14:sldId id="28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87" autoAdjust="0"/>
  </p:normalViewPr>
  <p:slideViewPr>
    <p:cSldViewPr>
      <p:cViewPr>
        <p:scale>
          <a:sx n="70" d="100"/>
          <a:sy n="70" d="100"/>
        </p:scale>
        <p:origin x="-1140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318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99F6A7-00B9-451F-BCE8-B43C58B4A7AF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582FE18-217C-466D-980A-E28B069F8651}">
      <dgm:prSet phldrT="[Metin]"/>
      <dgm:spPr/>
      <dgm:t>
        <a:bodyPr/>
        <a:lstStyle/>
        <a:p>
          <a:r>
            <a:rPr lang="tr-TR" dirty="0" smtClean="0"/>
            <a:t>REKTÖR</a:t>
          </a:r>
        </a:p>
      </dgm:t>
    </dgm:pt>
    <dgm:pt modelId="{57A118A8-018A-40E7-9709-30A86F03D063}" type="parTrans" cxnId="{3D3618F6-8F74-4EDD-9A08-E817418C141F}">
      <dgm:prSet/>
      <dgm:spPr/>
      <dgm:t>
        <a:bodyPr/>
        <a:lstStyle/>
        <a:p>
          <a:endParaRPr lang="tr-TR"/>
        </a:p>
      </dgm:t>
    </dgm:pt>
    <dgm:pt modelId="{A481D355-31C2-4B9E-83AA-C1C3745E66E2}" type="sibTrans" cxnId="{3D3618F6-8F74-4EDD-9A08-E817418C141F}">
      <dgm:prSet/>
      <dgm:spPr/>
      <dgm:t>
        <a:bodyPr/>
        <a:lstStyle/>
        <a:p>
          <a:endParaRPr lang="tr-TR"/>
        </a:p>
      </dgm:t>
    </dgm:pt>
    <dgm:pt modelId="{99A021A9-512A-4869-A08B-9402C483BFA9}">
      <dgm:prSet phldrT="[Metin]"/>
      <dgm:spPr/>
      <dgm:t>
        <a:bodyPr/>
        <a:lstStyle/>
        <a:p>
          <a:r>
            <a: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Prof. Dr. Oğuz Karabay </a:t>
          </a:r>
        </a:p>
        <a:p>
          <a:r>
            <a: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(Sağlık Bilimleri)</a:t>
          </a:r>
          <a:endParaRPr lang="tr-T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F9E2CE-D47B-4118-AC07-974E71E53A68}" type="parTrans" cxnId="{896A35CF-4FF2-4551-9E61-2340650E4969}">
      <dgm:prSet/>
      <dgm:spPr/>
      <dgm:t>
        <a:bodyPr/>
        <a:lstStyle/>
        <a:p>
          <a:endParaRPr lang="tr-TR"/>
        </a:p>
      </dgm:t>
    </dgm:pt>
    <dgm:pt modelId="{E1C58922-EA1F-4AFE-AA05-4F387FE6F776}" type="sibTrans" cxnId="{896A35CF-4FF2-4551-9E61-2340650E4969}">
      <dgm:prSet/>
      <dgm:spPr/>
      <dgm:t>
        <a:bodyPr/>
        <a:lstStyle/>
        <a:p>
          <a:endParaRPr lang="tr-TR"/>
        </a:p>
      </dgm:t>
    </dgm:pt>
    <dgm:pt modelId="{8F5691AF-FCF8-43C8-827B-2A8CF2931C6A}">
      <dgm:prSet phldrT="[Metin]"/>
      <dgm:spPr/>
      <dgm:t>
        <a:bodyPr/>
        <a:lstStyle/>
        <a:p>
          <a:r>
            <a: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Prof. Dr. Hasan Tutar (İşletme)</a:t>
          </a:r>
          <a:endParaRPr lang="tr-T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5B2052-A429-47D1-9A62-FC3323677896}" type="parTrans" cxnId="{E44BCD7C-25A2-448E-AC78-12BC38A4C27F}">
      <dgm:prSet/>
      <dgm:spPr/>
      <dgm:t>
        <a:bodyPr/>
        <a:lstStyle/>
        <a:p>
          <a:endParaRPr lang="tr-TR"/>
        </a:p>
      </dgm:t>
    </dgm:pt>
    <dgm:pt modelId="{1D847ABB-A3BE-4317-AB69-955753A76926}" type="sibTrans" cxnId="{E44BCD7C-25A2-448E-AC78-12BC38A4C27F}">
      <dgm:prSet/>
      <dgm:spPr/>
      <dgm:t>
        <a:bodyPr/>
        <a:lstStyle/>
        <a:p>
          <a:endParaRPr lang="tr-TR"/>
        </a:p>
      </dgm:t>
    </dgm:pt>
    <dgm:pt modelId="{1C9D0000-4A22-462B-AD20-D0834FB6A973}">
      <dgm:prSet phldrT="[Metin]"/>
      <dgm:spPr/>
      <dgm:t>
        <a:bodyPr/>
        <a:lstStyle/>
        <a:p>
          <a:r>
            <a: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Prof. Dr. Tahsin Engin </a:t>
          </a:r>
        </a:p>
        <a:p>
          <a:r>
            <a: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(TTO)</a:t>
          </a:r>
          <a:endParaRPr lang="tr-T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34EFBC-9672-4087-8341-D108924401E3}" type="parTrans" cxnId="{D3D24B27-C5C2-49C6-9243-27BA99EC3620}">
      <dgm:prSet/>
      <dgm:spPr/>
      <dgm:t>
        <a:bodyPr/>
        <a:lstStyle/>
        <a:p>
          <a:endParaRPr lang="tr-TR"/>
        </a:p>
      </dgm:t>
    </dgm:pt>
    <dgm:pt modelId="{97F4662E-B266-4747-88D6-FF610EE85459}" type="sibTrans" cxnId="{D3D24B27-C5C2-49C6-9243-27BA99EC3620}">
      <dgm:prSet/>
      <dgm:spPr/>
      <dgm:t>
        <a:bodyPr/>
        <a:lstStyle/>
        <a:p>
          <a:endParaRPr lang="tr-TR"/>
        </a:p>
      </dgm:t>
    </dgm:pt>
    <dgm:pt modelId="{7C640F9A-C4C3-4CD9-AFF7-ABD704FEFABD}">
      <dgm:prSet/>
      <dgm:spPr/>
      <dgm:t>
        <a:bodyPr/>
        <a:lstStyle/>
        <a:p>
          <a:r>
            <a: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Doç. Dr. Ali Osman Kurt (Enstitü)</a:t>
          </a:r>
          <a:endParaRPr lang="tr-T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B93D68-5498-4410-97CE-56A4ACE81B24}" type="parTrans" cxnId="{7308865D-DB96-45CD-8F8E-70C6CB93DC83}">
      <dgm:prSet/>
      <dgm:spPr/>
      <dgm:t>
        <a:bodyPr/>
        <a:lstStyle/>
        <a:p>
          <a:endParaRPr lang="tr-TR"/>
        </a:p>
      </dgm:t>
    </dgm:pt>
    <dgm:pt modelId="{A1CA8320-995D-431D-BBDA-4744C8DC1E9A}" type="sibTrans" cxnId="{7308865D-DB96-45CD-8F8E-70C6CB93DC83}">
      <dgm:prSet/>
      <dgm:spPr/>
      <dgm:t>
        <a:bodyPr/>
        <a:lstStyle/>
        <a:p>
          <a:endParaRPr lang="tr-TR"/>
        </a:p>
      </dgm:t>
    </dgm:pt>
    <dgm:pt modelId="{3116A8BE-332F-45B0-ABBD-5891D421CADF}">
      <dgm:prSet/>
      <dgm:spPr/>
      <dgm:t>
        <a:bodyPr/>
        <a:lstStyle/>
        <a:p>
          <a:r>
            <a: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Doç. Dr. Barış </a:t>
          </a:r>
          <a:r>
            <a:rPr lang="tr-T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Horzum</a:t>
          </a:r>
          <a:r>
            <a: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r>
            <a: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(Eğitim Bilimleri) </a:t>
          </a:r>
          <a:endParaRPr lang="tr-T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B8F16F-809F-4ADB-8070-15B972BA8707}" type="parTrans" cxnId="{2E2A77EE-B43D-4219-AD88-1D85878D4916}">
      <dgm:prSet/>
      <dgm:spPr/>
      <dgm:t>
        <a:bodyPr/>
        <a:lstStyle/>
        <a:p>
          <a:endParaRPr lang="tr-TR"/>
        </a:p>
      </dgm:t>
    </dgm:pt>
    <dgm:pt modelId="{55F339D3-3347-4C9C-801A-B7874C648577}" type="sibTrans" cxnId="{2E2A77EE-B43D-4219-AD88-1D85878D4916}">
      <dgm:prSet/>
      <dgm:spPr/>
      <dgm:t>
        <a:bodyPr/>
        <a:lstStyle/>
        <a:p>
          <a:endParaRPr lang="tr-TR"/>
        </a:p>
      </dgm:t>
    </dgm:pt>
    <dgm:pt modelId="{B859982F-FA23-45F7-8B12-5B25C6725A25}">
      <dgm:prSet/>
      <dgm:spPr/>
      <dgm:t>
        <a:bodyPr/>
        <a:lstStyle/>
        <a:p>
          <a:r>
            <a: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Prof. Dr. Harun Taşkın </a:t>
          </a:r>
        </a:p>
        <a:p>
          <a:r>
            <a: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(Sanayi Projeleri)</a:t>
          </a:r>
          <a:endParaRPr lang="tr-T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83D362-3530-4517-98A9-EEB341B3195A}" type="parTrans" cxnId="{3F2FF1C1-BE53-4DCE-8F31-5C32996D786C}">
      <dgm:prSet/>
      <dgm:spPr/>
      <dgm:t>
        <a:bodyPr/>
        <a:lstStyle/>
        <a:p>
          <a:endParaRPr lang="tr-TR"/>
        </a:p>
      </dgm:t>
    </dgm:pt>
    <dgm:pt modelId="{298EFD37-8CFE-485A-870B-40AE2944D2C6}" type="sibTrans" cxnId="{3F2FF1C1-BE53-4DCE-8F31-5C32996D786C}">
      <dgm:prSet/>
      <dgm:spPr/>
      <dgm:t>
        <a:bodyPr/>
        <a:lstStyle/>
        <a:p>
          <a:endParaRPr lang="tr-TR"/>
        </a:p>
      </dgm:t>
    </dgm:pt>
    <dgm:pt modelId="{27A4A539-7DC2-4F97-A791-5700F15B74C2}">
      <dgm:prSet/>
      <dgm:spPr/>
      <dgm:t>
        <a:bodyPr/>
        <a:lstStyle/>
        <a:p>
          <a:r>
            <a: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Prof. Dr. M. Yaşar Ertaş (Sosyal Bilimler) </a:t>
          </a:r>
          <a:endParaRPr lang="tr-T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3F5F23-8B15-4FF7-A396-4C4006397FCD}" type="parTrans" cxnId="{5AF959E7-0502-4D3A-A6A3-0954D9AEA429}">
      <dgm:prSet/>
      <dgm:spPr/>
      <dgm:t>
        <a:bodyPr/>
        <a:lstStyle/>
        <a:p>
          <a:endParaRPr lang="tr-TR"/>
        </a:p>
      </dgm:t>
    </dgm:pt>
    <dgm:pt modelId="{91FFCB47-2FD8-4E1A-937B-8E871AEC9152}" type="sibTrans" cxnId="{5AF959E7-0502-4D3A-A6A3-0954D9AEA429}">
      <dgm:prSet/>
      <dgm:spPr/>
      <dgm:t>
        <a:bodyPr/>
        <a:lstStyle/>
        <a:p>
          <a:endParaRPr lang="tr-TR"/>
        </a:p>
      </dgm:t>
    </dgm:pt>
    <dgm:pt modelId="{5D6D43DE-6ED6-47C4-907D-47E179E28AEC}">
      <dgm:prSet/>
      <dgm:spPr/>
      <dgm:t>
        <a:bodyPr/>
        <a:lstStyle/>
        <a:p>
          <a:r>
            <a: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Yrd. Doç. Dr. Özer Köseoğlu (İktisat)</a:t>
          </a:r>
          <a:endParaRPr lang="tr-T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30E3E3-A0CC-4781-8578-EFECD54BA45A}" type="parTrans" cxnId="{E7D24AA7-4316-43F1-9233-DB30925093EA}">
      <dgm:prSet/>
      <dgm:spPr/>
      <dgm:t>
        <a:bodyPr/>
        <a:lstStyle/>
        <a:p>
          <a:endParaRPr lang="tr-TR"/>
        </a:p>
      </dgm:t>
    </dgm:pt>
    <dgm:pt modelId="{817C1742-39D1-4E5D-B00B-66CCC9A31B88}" type="sibTrans" cxnId="{E7D24AA7-4316-43F1-9233-DB30925093EA}">
      <dgm:prSet/>
      <dgm:spPr/>
      <dgm:t>
        <a:bodyPr/>
        <a:lstStyle/>
        <a:p>
          <a:endParaRPr lang="tr-TR"/>
        </a:p>
      </dgm:t>
    </dgm:pt>
    <dgm:pt modelId="{2CAF1F75-96E7-40CF-A777-0F5F271012F0}">
      <dgm:prSet/>
      <dgm:spPr/>
      <dgm:t>
        <a:bodyPr/>
        <a:lstStyle/>
        <a:p>
          <a:r>
            <a: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Prof. Dr. Fatih Üstel (Mühendislik, Fen ve Teknoloji)</a:t>
          </a:r>
          <a:endParaRPr lang="tr-T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C2EE02-C4B5-4AED-B4FD-F22884D2AD17}" type="parTrans" cxnId="{BFF28065-D366-4550-869F-A276E634CAFC}">
      <dgm:prSet/>
      <dgm:spPr/>
      <dgm:t>
        <a:bodyPr/>
        <a:lstStyle/>
        <a:p>
          <a:endParaRPr lang="tr-TR"/>
        </a:p>
      </dgm:t>
    </dgm:pt>
    <dgm:pt modelId="{1CFD8A82-4E77-4301-9B9B-EB37F6231E57}" type="sibTrans" cxnId="{BFF28065-D366-4550-869F-A276E634CAFC}">
      <dgm:prSet/>
      <dgm:spPr/>
      <dgm:t>
        <a:bodyPr/>
        <a:lstStyle/>
        <a:p>
          <a:endParaRPr lang="tr-TR"/>
        </a:p>
      </dgm:t>
    </dgm:pt>
    <dgm:pt modelId="{F3955EB4-A84D-4CD0-AC35-5004E61571C0}" type="pres">
      <dgm:prSet presAssocID="{2799F6A7-00B9-451F-BCE8-B43C58B4A7A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A55441C-8C94-44AE-8D09-C08F2B57C43D}" type="pres">
      <dgm:prSet presAssocID="{8582FE18-217C-466D-980A-E28B069F8651}" presName="centerShape" presStyleLbl="node0" presStyleIdx="0" presStyleCnt="1"/>
      <dgm:spPr/>
      <dgm:t>
        <a:bodyPr/>
        <a:lstStyle/>
        <a:p>
          <a:endParaRPr lang="tr-TR"/>
        </a:p>
      </dgm:t>
    </dgm:pt>
    <dgm:pt modelId="{E2C2CCF1-AE3E-4D71-910C-0B8F435CA3FF}" type="pres">
      <dgm:prSet presAssocID="{5CF9E2CE-D47B-4118-AC07-974E71E53A68}" presName="parTrans" presStyleLbl="bgSibTrans2D1" presStyleIdx="0" presStyleCnt="9"/>
      <dgm:spPr/>
      <dgm:t>
        <a:bodyPr/>
        <a:lstStyle/>
        <a:p>
          <a:endParaRPr lang="tr-TR"/>
        </a:p>
      </dgm:t>
    </dgm:pt>
    <dgm:pt modelId="{B5163211-E7C4-453A-83C3-A95AFBD4D7EF}" type="pres">
      <dgm:prSet presAssocID="{99A021A9-512A-4869-A08B-9402C483BFA9}" presName="node" presStyleLbl="node1" presStyleIdx="0" presStyleCnt="9" custScaleX="115756" custRadScaleRad="86596" custRadScaleInc="-16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8B22E67-9101-4688-A99A-75BD52C6D8E4}" type="pres">
      <dgm:prSet presAssocID="{6E5B2052-A429-47D1-9A62-FC3323677896}" presName="parTrans" presStyleLbl="bgSibTrans2D1" presStyleIdx="1" presStyleCnt="9"/>
      <dgm:spPr/>
      <dgm:t>
        <a:bodyPr/>
        <a:lstStyle/>
        <a:p>
          <a:endParaRPr lang="tr-TR"/>
        </a:p>
      </dgm:t>
    </dgm:pt>
    <dgm:pt modelId="{456FEE30-F1DF-4304-8A7D-0036E32650C0}" type="pres">
      <dgm:prSet presAssocID="{8F5691AF-FCF8-43C8-827B-2A8CF2931C6A}" presName="node" presStyleLbl="node1" presStyleIdx="1" presStyleCnt="9" custScaleX="132410" custRadScaleRad="87037" custRadScaleInc="13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827C086-0E99-42D8-B30B-AAFC294CF80B}" type="pres">
      <dgm:prSet presAssocID="{7634EFBC-9672-4087-8341-D108924401E3}" presName="parTrans" presStyleLbl="bgSibTrans2D1" presStyleIdx="2" presStyleCnt="9"/>
      <dgm:spPr/>
      <dgm:t>
        <a:bodyPr/>
        <a:lstStyle/>
        <a:p>
          <a:endParaRPr lang="tr-TR"/>
        </a:p>
      </dgm:t>
    </dgm:pt>
    <dgm:pt modelId="{C6CA3BFC-32C9-4774-92F2-0F4411303BC2}" type="pres">
      <dgm:prSet presAssocID="{1C9D0000-4A22-462B-AD20-D0834FB6A97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81F698B-7D4D-40C3-9BFB-F4F3B3D19ADD}" type="pres">
      <dgm:prSet presAssocID="{C4B93D68-5498-4410-97CE-56A4ACE81B24}" presName="parTrans" presStyleLbl="bgSibTrans2D1" presStyleIdx="3" presStyleCnt="9"/>
      <dgm:spPr/>
      <dgm:t>
        <a:bodyPr/>
        <a:lstStyle/>
        <a:p>
          <a:endParaRPr lang="tr-TR"/>
        </a:p>
      </dgm:t>
    </dgm:pt>
    <dgm:pt modelId="{4EC0E775-9273-4B42-8E91-C2E8E1E5C89C}" type="pres">
      <dgm:prSet presAssocID="{7C640F9A-C4C3-4CD9-AFF7-ABD704FEFAB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5E126FF-F552-4442-BB76-F7CFD4FBAA85}" type="pres">
      <dgm:prSet presAssocID="{9383D362-3530-4517-98A9-EEB341B3195A}" presName="parTrans" presStyleLbl="bgSibTrans2D1" presStyleIdx="4" presStyleCnt="9"/>
      <dgm:spPr/>
      <dgm:t>
        <a:bodyPr/>
        <a:lstStyle/>
        <a:p>
          <a:endParaRPr lang="tr-TR"/>
        </a:p>
      </dgm:t>
    </dgm:pt>
    <dgm:pt modelId="{07C04450-5FD0-4A73-8DA2-4A3CE5C1589F}" type="pres">
      <dgm:prSet presAssocID="{B859982F-FA23-45F7-8B12-5B25C6725A25}" presName="node" presStyleLbl="node1" presStyleIdx="4" presStyleCnt="9" custRadScaleRad="96425" custRadScaleInc="30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87ED57D-212F-4D01-812D-0024D0BB62AC}" type="pres">
      <dgm:prSet presAssocID="{1C3F5F23-8B15-4FF7-A396-4C4006397FCD}" presName="parTrans" presStyleLbl="bgSibTrans2D1" presStyleIdx="5" presStyleCnt="9"/>
      <dgm:spPr/>
      <dgm:t>
        <a:bodyPr/>
        <a:lstStyle/>
        <a:p>
          <a:endParaRPr lang="tr-TR"/>
        </a:p>
      </dgm:t>
    </dgm:pt>
    <dgm:pt modelId="{D63C2DB8-F737-4704-BE65-92E1B6A60473}" type="pres">
      <dgm:prSet presAssocID="{27A4A539-7DC2-4F97-A791-5700F15B74C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97287D2-9313-459F-8C5E-050FA2E8997F}" type="pres">
      <dgm:prSet presAssocID="{93C2EE02-C4B5-4AED-B4FD-F22884D2AD17}" presName="parTrans" presStyleLbl="bgSibTrans2D1" presStyleIdx="6" presStyleCnt="9" custLinFactNeighborX="-3928" custLinFactNeighborY="-14002"/>
      <dgm:spPr/>
      <dgm:t>
        <a:bodyPr/>
        <a:lstStyle/>
        <a:p>
          <a:endParaRPr lang="tr-TR"/>
        </a:p>
      </dgm:t>
    </dgm:pt>
    <dgm:pt modelId="{F534931B-C158-4A3F-9E0F-14919A36316C}" type="pres">
      <dgm:prSet presAssocID="{2CAF1F75-96E7-40CF-A777-0F5F271012F0}" presName="node" presStyleLbl="node1" presStyleIdx="6" presStyleCnt="9" custScaleX="164292" custRadScaleRad="101736" custRadScaleInc="268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23895AE-79C1-4F82-982E-BBEA3BF77609}" type="pres">
      <dgm:prSet presAssocID="{9630E3E3-A0CC-4781-8578-EFECD54BA45A}" presName="parTrans" presStyleLbl="bgSibTrans2D1" presStyleIdx="7" presStyleCnt="9"/>
      <dgm:spPr/>
      <dgm:t>
        <a:bodyPr/>
        <a:lstStyle/>
        <a:p>
          <a:endParaRPr lang="tr-TR"/>
        </a:p>
      </dgm:t>
    </dgm:pt>
    <dgm:pt modelId="{420683A4-F4EA-456C-94F8-F4C5A0FA096E}" type="pres">
      <dgm:prSet presAssocID="{5D6D43DE-6ED6-47C4-907D-47E179E28AEC}" presName="node" presStyleLbl="node1" presStyleIdx="7" presStyleCnt="9" custRadScaleRad="94131" custRadScaleInc="270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EBCF29-3E42-4224-B69C-E40A0441FB35}" type="pres">
      <dgm:prSet presAssocID="{E9B8F16F-809F-4ADB-8070-15B972BA8707}" presName="parTrans" presStyleLbl="bgSibTrans2D1" presStyleIdx="8" presStyleCnt="9"/>
      <dgm:spPr/>
      <dgm:t>
        <a:bodyPr/>
        <a:lstStyle/>
        <a:p>
          <a:endParaRPr lang="tr-TR"/>
        </a:p>
      </dgm:t>
    </dgm:pt>
    <dgm:pt modelId="{BDF8FDB4-F868-42D5-9F10-D9C388E40B12}" type="pres">
      <dgm:prSet presAssocID="{3116A8BE-332F-45B0-ABBD-5891D421CADF}" presName="node" presStyleLbl="node1" presStyleIdx="8" presStyleCnt="9" custScaleX="115746" custRadScaleRad="87800" custRadScaleInc="16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2C5A95C-DEA3-4F66-ACCA-37647B752271}" type="presOf" srcId="{5D6D43DE-6ED6-47C4-907D-47E179E28AEC}" destId="{420683A4-F4EA-456C-94F8-F4C5A0FA096E}" srcOrd="0" destOrd="0" presId="urn:microsoft.com/office/officeart/2005/8/layout/radial4"/>
    <dgm:cxn modelId="{3D3618F6-8F74-4EDD-9A08-E817418C141F}" srcId="{2799F6A7-00B9-451F-BCE8-B43C58B4A7AF}" destId="{8582FE18-217C-466D-980A-E28B069F8651}" srcOrd="0" destOrd="0" parTransId="{57A118A8-018A-40E7-9709-30A86F03D063}" sibTransId="{A481D355-31C2-4B9E-83AA-C1C3745E66E2}"/>
    <dgm:cxn modelId="{3F2FF1C1-BE53-4DCE-8F31-5C32996D786C}" srcId="{8582FE18-217C-466D-980A-E28B069F8651}" destId="{B859982F-FA23-45F7-8B12-5B25C6725A25}" srcOrd="4" destOrd="0" parTransId="{9383D362-3530-4517-98A9-EEB341B3195A}" sibTransId="{298EFD37-8CFE-485A-870B-40AE2944D2C6}"/>
    <dgm:cxn modelId="{FFD157ED-7530-4D16-AE57-F1ED67479855}" type="presOf" srcId="{E9B8F16F-809F-4ADB-8070-15B972BA8707}" destId="{EDEBCF29-3E42-4224-B69C-E40A0441FB35}" srcOrd="0" destOrd="0" presId="urn:microsoft.com/office/officeart/2005/8/layout/radial4"/>
    <dgm:cxn modelId="{E5BBB837-543D-49A5-8547-9450433B20F9}" type="presOf" srcId="{9383D362-3530-4517-98A9-EEB341B3195A}" destId="{85E126FF-F552-4442-BB76-F7CFD4FBAA85}" srcOrd="0" destOrd="0" presId="urn:microsoft.com/office/officeart/2005/8/layout/radial4"/>
    <dgm:cxn modelId="{BFF28065-D366-4550-869F-A276E634CAFC}" srcId="{8582FE18-217C-466D-980A-E28B069F8651}" destId="{2CAF1F75-96E7-40CF-A777-0F5F271012F0}" srcOrd="6" destOrd="0" parTransId="{93C2EE02-C4B5-4AED-B4FD-F22884D2AD17}" sibTransId="{1CFD8A82-4E77-4301-9B9B-EB37F6231E57}"/>
    <dgm:cxn modelId="{5AF959E7-0502-4D3A-A6A3-0954D9AEA429}" srcId="{8582FE18-217C-466D-980A-E28B069F8651}" destId="{27A4A539-7DC2-4F97-A791-5700F15B74C2}" srcOrd="5" destOrd="0" parTransId="{1C3F5F23-8B15-4FF7-A396-4C4006397FCD}" sibTransId="{91FFCB47-2FD8-4E1A-937B-8E871AEC9152}"/>
    <dgm:cxn modelId="{D3D24B27-C5C2-49C6-9243-27BA99EC3620}" srcId="{8582FE18-217C-466D-980A-E28B069F8651}" destId="{1C9D0000-4A22-462B-AD20-D0834FB6A973}" srcOrd="2" destOrd="0" parTransId="{7634EFBC-9672-4087-8341-D108924401E3}" sibTransId="{97F4662E-B266-4747-88D6-FF610EE85459}"/>
    <dgm:cxn modelId="{059932F2-D981-4EA3-B1C4-91A3EEF63DE3}" type="presOf" srcId="{5CF9E2CE-D47B-4118-AC07-974E71E53A68}" destId="{E2C2CCF1-AE3E-4D71-910C-0B8F435CA3FF}" srcOrd="0" destOrd="0" presId="urn:microsoft.com/office/officeart/2005/8/layout/radial4"/>
    <dgm:cxn modelId="{A992264C-BEED-4235-9924-4BE26F3ED99F}" type="presOf" srcId="{C4B93D68-5498-4410-97CE-56A4ACE81B24}" destId="{381F698B-7D4D-40C3-9BFB-F4F3B3D19ADD}" srcOrd="0" destOrd="0" presId="urn:microsoft.com/office/officeart/2005/8/layout/radial4"/>
    <dgm:cxn modelId="{96259C35-F20D-4A75-BC7D-3C62B31066BE}" type="presOf" srcId="{3116A8BE-332F-45B0-ABBD-5891D421CADF}" destId="{BDF8FDB4-F868-42D5-9F10-D9C388E40B12}" srcOrd="0" destOrd="0" presId="urn:microsoft.com/office/officeart/2005/8/layout/radial4"/>
    <dgm:cxn modelId="{E44BCD7C-25A2-448E-AC78-12BC38A4C27F}" srcId="{8582FE18-217C-466D-980A-E28B069F8651}" destId="{8F5691AF-FCF8-43C8-827B-2A8CF2931C6A}" srcOrd="1" destOrd="0" parTransId="{6E5B2052-A429-47D1-9A62-FC3323677896}" sibTransId="{1D847ABB-A3BE-4317-AB69-955753A76926}"/>
    <dgm:cxn modelId="{E317B0EE-DCC5-4FFE-AD85-48B7E12D98A7}" type="presOf" srcId="{27A4A539-7DC2-4F97-A791-5700F15B74C2}" destId="{D63C2DB8-F737-4704-BE65-92E1B6A60473}" srcOrd="0" destOrd="0" presId="urn:microsoft.com/office/officeart/2005/8/layout/radial4"/>
    <dgm:cxn modelId="{F8C09DFD-74F9-4C36-AEE0-6AA4FD0A20AE}" type="presOf" srcId="{7634EFBC-9672-4087-8341-D108924401E3}" destId="{3827C086-0E99-42D8-B30B-AAFC294CF80B}" srcOrd="0" destOrd="0" presId="urn:microsoft.com/office/officeart/2005/8/layout/radial4"/>
    <dgm:cxn modelId="{8916C177-FB23-40EC-A8B4-D225BE341DD3}" type="presOf" srcId="{B859982F-FA23-45F7-8B12-5B25C6725A25}" destId="{07C04450-5FD0-4A73-8DA2-4A3CE5C1589F}" srcOrd="0" destOrd="0" presId="urn:microsoft.com/office/officeart/2005/8/layout/radial4"/>
    <dgm:cxn modelId="{896A35CF-4FF2-4551-9E61-2340650E4969}" srcId="{8582FE18-217C-466D-980A-E28B069F8651}" destId="{99A021A9-512A-4869-A08B-9402C483BFA9}" srcOrd="0" destOrd="0" parTransId="{5CF9E2CE-D47B-4118-AC07-974E71E53A68}" sibTransId="{E1C58922-EA1F-4AFE-AA05-4F387FE6F776}"/>
    <dgm:cxn modelId="{9AEA4162-4876-4A4D-A9D8-91CAF7B0F350}" type="presOf" srcId="{8F5691AF-FCF8-43C8-827B-2A8CF2931C6A}" destId="{456FEE30-F1DF-4304-8A7D-0036E32650C0}" srcOrd="0" destOrd="0" presId="urn:microsoft.com/office/officeart/2005/8/layout/radial4"/>
    <dgm:cxn modelId="{556D4955-0265-4DCF-8B59-8CBF67FFB96C}" type="presOf" srcId="{1C9D0000-4A22-462B-AD20-D0834FB6A973}" destId="{C6CA3BFC-32C9-4774-92F2-0F4411303BC2}" srcOrd="0" destOrd="0" presId="urn:microsoft.com/office/officeart/2005/8/layout/radial4"/>
    <dgm:cxn modelId="{348E825C-CEAB-4D16-B2F3-E4A008A7C6D7}" type="presOf" srcId="{99A021A9-512A-4869-A08B-9402C483BFA9}" destId="{B5163211-E7C4-453A-83C3-A95AFBD4D7EF}" srcOrd="0" destOrd="0" presId="urn:microsoft.com/office/officeart/2005/8/layout/radial4"/>
    <dgm:cxn modelId="{BD2BE764-B19F-4515-AD65-C2BA10C3276C}" type="presOf" srcId="{1C3F5F23-8B15-4FF7-A396-4C4006397FCD}" destId="{787ED57D-212F-4D01-812D-0024D0BB62AC}" srcOrd="0" destOrd="0" presId="urn:microsoft.com/office/officeart/2005/8/layout/radial4"/>
    <dgm:cxn modelId="{3D36FAE3-7A4F-411D-96FC-6B93E7ADAA87}" type="presOf" srcId="{6E5B2052-A429-47D1-9A62-FC3323677896}" destId="{E8B22E67-9101-4688-A99A-75BD52C6D8E4}" srcOrd="0" destOrd="0" presId="urn:microsoft.com/office/officeart/2005/8/layout/radial4"/>
    <dgm:cxn modelId="{E7D24AA7-4316-43F1-9233-DB30925093EA}" srcId="{8582FE18-217C-466D-980A-E28B069F8651}" destId="{5D6D43DE-6ED6-47C4-907D-47E179E28AEC}" srcOrd="7" destOrd="0" parTransId="{9630E3E3-A0CC-4781-8578-EFECD54BA45A}" sibTransId="{817C1742-39D1-4E5D-B00B-66CCC9A31B88}"/>
    <dgm:cxn modelId="{7308865D-DB96-45CD-8F8E-70C6CB93DC83}" srcId="{8582FE18-217C-466D-980A-E28B069F8651}" destId="{7C640F9A-C4C3-4CD9-AFF7-ABD704FEFABD}" srcOrd="3" destOrd="0" parTransId="{C4B93D68-5498-4410-97CE-56A4ACE81B24}" sibTransId="{A1CA8320-995D-431D-BBDA-4744C8DC1E9A}"/>
    <dgm:cxn modelId="{AFCB7C09-5C31-46C6-B893-729D31F77E15}" type="presOf" srcId="{2799F6A7-00B9-451F-BCE8-B43C58B4A7AF}" destId="{F3955EB4-A84D-4CD0-AC35-5004E61571C0}" srcOrd="0" destOrd="0" presId="urn:microsoft.com/office/officeart/2005/8/layout/radial4"/>
    <dgm:cxn modelId="{A2EC06C9-1B8C-46AC-A3DF-DFEC8DF47940}" type="presOf" srcId="{8582FE18-217C-466D-980A-E28B069F8651}" destId="{6A55441C-8C94-44AE-8D09-C08F2B57C43D}" srcOrd="0" destOrd="0" presId="urn:microsoft.com/office/officeart/2005/8/layout/radial4"/>
    <dgm:cxn modelId="{2E2A77EE-B43D-4219-AD88-1D85878D4916}" srcId="{8582FE18-217C-466D-980A-E28B069F8651}" destId="{3116A8BE-332F-45B0-ABBD-5891D421CADF}" srcOrd="8" destOrd="0" parTransId="{E9B8F16F-809F-4ADB-8070-15B972BA8707}" sibTransId="{55F339D3-3347-4C9C-801A-B7874C648577}"/>
    <dgm:cxn modelId="{6C8B2A5A-0DC9-443C-AF96-6DEE7C9EAA46}" type="presOf" srcId="{93C2EE02-C4B5-4AED-B4FD-F22884D2AD17}" destId="{D97287D2-9313-459F-8C5E-050FA2E8997F}" srcOrd="0" destOrd="0" presId="urn:microsoft.com/office/officeart/2005/8/layout/radial4"/>
    <dgm:cxn modelId="{8BF570DD-7D01-492E-ABF1-E552A775E450}" type="presOf" srcId="{2CAF1F75-96E7-40CF-A777-0F5F271012F0}" destId="{F534931B-C158-4A3F-9E0F-14919A36316C}" srcOrd="0" destOrd="0" presId="urn:microsoft.com/office/officeart/2005/8/layout/radial4"/>
    <dgm:cxn modelId="{93C8A82D-ACD3-4DA8-9515-BE0F46A22F56}" type="presOf" srcId="{7C640F9A-C4C3-4CD9-AFF7-ABD704FEFABD}" destId="{4EC0E775-9273-4B42-8E91-C2E8E1E5C89C}" srcOrd="0" destOrd="0" presId="urn:microsoft.com/office/officeart/2005/8/layout/radial4"/>
    <dgm:cxn modelId="{6CFF096B-8F37-4BCB-AB10-FC21A8B4DEB5}" type="presOf" srcId="{9630E3E3-A0CC-4781-8578-EFECD54BA45A}" destId="{623895AE-79C1-4F82-982E-BBEA3BF77609}" srcOrd="0" destOrd="0" presId="urn:microsoft.com/office/officeart/2005/8/layout/radial4"/>
    <dgm:cxn modelId="{14A2367A-54D4-480D-95E5-D32DCCC813D0}" type="presParOf" srcId="{F3955EB4-A84D-4CD0-AC35-5004E61571C0}" destId="{6A55441C-8C94-44AE-8D09-C08F2B57C43D}" srcOrd="0" destOrd="0" presId="urn:microsoft.com/office/officeart/2005/8/layout/radial4"/>
    <dgm:cxn modelId="{EBE2C208-D3BD-4D54-916B-D21509496F6B}" type="presParOf" srcId="{F3955EB4-A84D-4CD0-AC35-5004E61571C0}" destId="{E2C2CCF1-AE3E-4D71-910C-0B8F435CA3FF}" srcOrd="1" destOrd="0" presId="urn:microsoft.com/office/officeart/2005/8/layout/radial4"/>
    <dgm:cxn modelId="{85B53ACC-C110-499F-98E2-41C68794A3A5}" type="presParOf" srcId="{F3955EB4-A84D-4CD0-AC35-5004E61571C0}" destId="{B5163211-E7C4-453A-83C3-A95AFBD4D7EF}" srcOrd="2" destOrd="0" presId="urn:microsoft.com/office/officeart/2005/8/layout/radial4"/>
    <dgm:cxn modelId="{DD8537F3-7E89-46F9-8799-57C8ADCA3511}" type="presParOf" srcId="{F3955EB4-A84D-4CD0-AC35-5004E61571C0}" destId="{E8B22E67-9101-4688-A99A-75BD52C6D8E4}" srcOrd="3" destOrd="0" presId="urn:microsoft.com/office/officeart/2005/8/layout/radial4"/>
    <dgm:cxn modelId="{9DB5CDD4-0006-4215-BAB7-576781683E61}" type="presParOf" srcId="{F3955EB4-A84D-4CD0-AC35-5004E61571C0}" destId="{456FEE30-F1DF-4304-8A7D-0036E32650C0}" srcOrd="4" destOrd="0" presId="urn:microsoft.com/office/officeart/2005/8/layout/radial4"/>
    <dgm:cxn modelId="{9AB5CC4B-7DF6-4AC9-B86F-A12E63D5A441}" type="presParOf" srcId="{F3955EB4-A84D-4CD0-AC35-5004E61571C0}" destId="{3827C086-0E99-42D8-B30B-AAFC294CF80B}" srcOrd="5" destOrd="0" presId="urn:microsoft.com/office/officeart/2005/8/layout/radial4"/>
    <dgm:cxn modelId="{12D43C78-06B0-4AF7-9AD1-4D7762318DA9}" type="presParOf" srcId="{F3955EB4-A84D-4CD0-AC35-5004E61571C0}" destId="{C6CA3BFC-32C9-4774-92F2-0F4411303BC2}" srcOrd="6" destOrd="0" presId="urn:microsoft.com/office/officeart/2005/8/layout/radial4"/>
    <dgm:cxn modelId="{4BC54FBD-E472-4998-A4D2-1D966044A7C9}" type="presParOf" srcId="{F3955EB4-A84D-4CD0-AC35-5004E61571C0}" destId="{381F698B-7D4D-40C3-9BFB-F4F3B3D19ADD}" srcOrd="7" destOrd="0" presId="urn:microsoft.com/office/officeart/2005/8/layout/radial4"/>
    <dgm:cxn modelId="{C7D441CF-9DFC-4C5E-A435-1189BC147C11}" type="presParOf" srcId="{F3955EB4-A84D-4CD0-AC35-5004E61571C0}" destId="{4EC0E775-9273-4B42-8E91-C2E8E1E5C89C}" srcOrd="8" destOrd="0" presId="urn:microsoft.com/office/officeart/2005/8/layout/radial4"/>
    <dgm:cxn modelId="{20383CAC-766E-4414-89CD-BC3B58ED9E04}" type="presParOf" srcId="{F3955EB4-A84D-4CD0-AC35-5004E61571C0}" destId="{85E126FF-F552-4442-BB76-F7CFD4FBAA85}" srcOrd="9" destOrd="0" presId="urn:microsoft.com/office/officeart/2005/8/layout/radial4"/>
    <dgm:cxn modelId="{E74F18BE-68A7-4A97-A3E3-1BA2E779F455}" type="presParOf" srcId="{F3955EB4-A84D-4CD0-AC35-5004E61571C0}" destId="{07C04450-5FD0-4A73-8DA2-4A3CE5C1589F}" srcOrd="10" destOrd="0" presId="urn:microsoft.com/office/officeart/2005/8/layout/radial4"/>
    <dgm:cxn modelId="{207B86B3-6D25-482F-BADA-FBB9ECF621BA}" type="presParOf" srcId="{F3955EB4-A84D-4CD0-AC35-5004E61571C0}" destId="{787ED57D-212F-4D01-812D-0024D0BB62AC}" srcOrd="11" destOrd="0" presId="urn:microsoft.com/office/officeart/2005/8/layout/radial4"/>
    <dgm:cxn modelId="{E0E6B659-5079-4374-87D2-8F4E549E25E8}" type="presParOf" srcId="{F3955EB4-A84D-4CD0-AC35-5004E61571C0}" destId="{D63C2DB8-F737-4704-BE65-92E1B6A60473}" srcOrd="12" destOrd="0" presId="urn:microsoft.com/office/officeart/2005/8/layout/radial4"/>
    <dgm:cxn modelId="{1EE40C40-68F1-4373-B020-90BDAB218A18}" type="presParOf" srcId="{F3955EB4-A84D-4CD0-AC35-5004E61571C0}" destId="{D97287D2-9313-459F-8C5E-050FA2E8997F}" srcOrd="13" destOrd="0" presId="urn:microsoft.com/office/officeart/2005/8/layout/radial4"/>
    <dgm:cxn modelId="{76832FCD-AFCD-4461-9C32-16541294A33E}" type="presParOf" srcId="{F3955EB4-A84D-4CD0-AC35-5004E61571C0}" destId="{F534931B-C158-4A3F-9E0F-14919A36316C}" srcOrd="14" destOrd="0" presId="urn:microsoft.com/office/officeart/2005/8/layout/radial4"/>
    <dgm:cxn modelId="{507696EC-118E-4211-AD62-4424F2EF2E94}" type="presParOf" srcId="{F3955EB4-A84D-4CD0-AC35-5004E61571C0}" destId="{623895AE-79C1-4F82-982E-BBEA3BF77609}" srcOrd="15" destOrd="0" presId="urn:microsoft.com/office/officeart/2005/8/layout/radial4"/>
    <dgm:cxn modelId="{59022A92-7D19-4043-A2C7-0F27BCA0F0BD}" type="presParOf" srcId="{F3955EB4-A84D-4CD0-AC35-5004E61571C0}" destId="{420683A4-F4EA-456C-94F8-F4C5A0FA096E}" srcOrd="16" destOrd="0" presId="urn:microsoft.com/office/officeart/2005/8/layout/radial4"/>
    <dgm:cxn modelId="{3D0A13C1-59EC-4D35-BA98-D6EF86DE8C60}" type="presParOf" srcId="{F3955EB4-A84D-4CD0-AC35-5004E61571C0}" destId="{EDEBCF29-3E42-4224-B69C-E40A0441FB35}" srcOrd="17" destOrd="0" presId="urn:microsoft.com/office/officeart/2005/8/layout/radial4"/>
    <dgm:cxn modelId="{BDE959FA-956A-4DC2-BE27-0902538A3CEC}" type="presParOf" srcId="{F3955EB4-A84D-4CD0-AC35-5004E61571C0}" destId="{BDF8FDB4-F868-42D5-9F10-D9C388E40B12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EF2CF-22FC-4CBF-A181-69DFD9CEF430}" type="datetimeFigureOut">
              <a:rPr lang="tr-TR" smtClean="0"/>
              <a:t>13.1.2016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5B151-1423-413A-91B5-01A02DB74C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6126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57096-1DB2-44EB-B138-194DF485A538}" type="datetimeFigureOut">
              <a:rPr lang="tr-TR"/>
              <a:pPr>
                <a:defRPr/>
              </a:pPr>
              <a:t>13.1.2016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2055E-769C-4755-B497-59D2F7B284E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816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035D6-D583-456F-84CA-B9E1F87140B5}" type="datetimeFigureOut">
              <a:rPr lang="tr-TR"/>
              <a:pPr>
                <a:defRPr/>
              </a:pPr>
              <a:t>13.1.2016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B77D6-1D17-41A1-BA76-D0ED785A38B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9116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14319-8800-4186-AD25-496E3F234A64}" type="datetimeFigureOut">
              <a:rPr lang="tr-TR"/>
              <a:pPr>
                <a:defRPr/>
              </a:pPr>
              <a:t>13.1.2016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4ED6E-6F31-4934-A792-190A69464A3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507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7DAA3-9219-429B-B349-25D20187695E}" type="datetimeFigureOut">
              <a:rPr lang="tr-TR"/>
              <a:pPr>
                <a:defRPr/>
              </a:pPr>
              <a:t>13.1.2016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F6589-50D2-45B0-BB19-9D78BD1C14C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544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7450D-0866-43F1-BA9A-686094555480}" type="datetimeFigureOut">
              <a:rPr lang="tr-TR"/>
              <a:pPr>
                <a:defRPr/>
              </a:pPr>
              <a:t>13.1.2016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651C4-CCCA-4018-83B1-2947010F5BE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1574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51B5B-DD41-40E1-9F49-FD2DD029C7BB}" type="datetimeFigureOut">
              <a:rPr lang="tr-TR"/>
              <a:pPr>
                <a:defRPr/>
              </a:pPr>
              <a:t>13.1.2016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524BB-8FD0-4E18-8722-C56EE3EA10F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874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F76DA-F846-4BF3-97E8-9E3AD6CFE47D}" type="datetimeFigureOut">
              <a:rPr lang="tr-TR"/>
              <a:pPr>
                <a:defRPr/>
              </a:pPr>
              <a:t>13.1.2016</a:t>
            </a:fld>
            <a:endParaRPr lang="tr-TR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BA640-6EDA-4B75-993F-F5A9C027CA5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118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FD454-BC94-437D-949D-8F0331EB4E5F}" type="datetimeFigureOut">
              <a:rPr lang="tr-TR"/>
              <a:pPr>
                <a:defRPr/>
              </a:pPr>
              <a:t>13.1.2016</a:t>
            </a:fld>
            <a:endParaRPr lang="tr-TR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37957-A307-4E0F-955D-17F5C2334CB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848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B6B00-A1FE-4D47-B27C-24E1FA13A6FF}" type="datetimeFigureOut">
              <a:rPr lang="tr-TR"/>
              <a:pPr>
                <a:defRPr/>
              </a:pPr>
              <a:t>13.1.2016</a:t>
            </a:fld>
            <a:endParaRPr lang="tr-TR"/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CF37C-0DD7-4825-9663-E8A37B47D1E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349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484CB-0BFE-461F-936D-A7E5A37E85B7}" type="datetimeFigureOut">
              <a:rPr lang="tr-TR"/>
              <a:pPr>
                <a:defRPr/>
              </a:pPr>
              <a:t>13.1.2016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FB33F-2D9E-47EA-9377-7BAF1791B44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2056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EF085-B1EB-4C2E-AF68-CBCA8B46E6E4}" type="datetimeFigureOut">
              <a:rPr lang="tr-TR"/>
              <a:pPr>
                <a:defRPr/>
              </a:pPr>
              <a:t>13.1.2016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BBC78-635F-4996-948C-416F89F3F87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7141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DA0583-F563-46FA-863F-543EA26F7540}" type="datetimeFigureOut">
              <a:rPr lang="tr-TR"/>
              <a:pPr>
                <a:defRPr/>
              </a:pPr>
              <a:t>13.1.2016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19F760-A08A-4B0F-B706-4EE4D304402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 3"/>
          <p:cNvGrpSpPr>
            <a:grpSpLocks/>
          </p:cNvGrpSpPr>
          <p:nvPr/>
        </p:nvGrpSpPr>
        <p:grpSpPr bwMode="auto">
          <a:xfrm>
            <a:off x="0" y="5516563"/>
            <a:ext cx="9144000" cy="1109662"/>
            <a:chOff x="0" y="5719432"/>
            <a:chExt cx="9144000" cy="907020"/>
          </a:xfrm>
        </p:grpSpPr>
        <p:pic>
          <p:nvPicPr>
            <p:cNvPr id="3078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19432"/>
              <a:ext cx="9144000" cy="34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9" name="Alt Başlık 2"/>
            <p:cNvSpPr txBox="1">
              <a:spLocks/>
            </p:cNvSpPr>
            <p:nvPr/>
          </p:nvSpPr>
          <p:spPr bwMode="auto">
            <a:xfrm>
              <a:off x="6156176" y="6278576"/>
              <a:ext cx="2979887" cy="347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tr-TR" altLang="tr-TR" sz="2000" dirty="0" smtClean="0">
                  <a:solidFill>
                    <a:srgbClr val="FFFFFF"/>
                  </a:solidFill>
                </a:rPr>
                <a:t>www.bapk.sakarya.edu.tr</a:t>
              </a:r>
              <a:endParaRPr lang="tr-TR" altLang="tr-TR" sz="20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075" name="Picture 5" descr="saulogo_yatay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22907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Başlık 1"/>
          <p:cNvSpPr txBox="1">
            <a:spLocks/>
          </p:cNvSpPr>
          <p:nvPr/>
        </p:nvSpPr>
        <p:spPr bwMode="auto">
          <a:xfrm>
            <a:off x="179512" y="2060575"/>
            <a:ext cx="4768726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tr-TR" altLang="tr-TR" b="1" smtClean="0">
                <a:solidFill>
                  <a:schemeClr val="bg1"/>
                </a:solidFill>
                <a:latin typeface="Arial" charset="0"/>
              </a:rPr>
              <a:t>BİLİMSEL </a:t>
            </a:r>
            <a:r>
              <a:rPr lang="tr-TR" altLang="tr-TR" b="1" dirty="0" smtClean="0">
                <a:solidFill>
                  <a:schemeClr val="bg1"/>
                </a:solidFill>
                <a:latin typeface="Arial" charset="0"/>
              </a:rPr>
              <a:t>ARAŞTIRMALAR PROJELER KOORDİNATÖRLÜĞÜ </a:t>
            </a:r>
            <a:endParaRPr lang="tr-TR" altLang="tr-TR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Alt Başlık 2"/>
          <p:cNvSpPr txBox="1">
            <a:spLocks/>
          </p:cNvSpPr>
          <p:nvPr/>
        </p:nvSpPr>
        <p:spPr>
          <a:xfrm>
            <a:off x="4948238" y="3355975"/>
            <a:ext cx="3944937" cy="10795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Prof. Dr. Hüseyin Özkan TOPLAN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Koordinatör </a:t>
            </a:r>
            <a:endParaRPr lang="tr-TR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saulogo_yatay2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331261"/>
            <a:ext cx="2376264" cy="33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1091" y="17731"/>
            <a:ext cx="8229600" cy="1143000"/>
          </a:xfrm>
        </p:spPr>
        <p:txBody>
          <a:bodyPr/>
          <a:lstStyle/>
          <a:p>
            <a:r>
              <a:rPr lang="tr-T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BAPK </a:t>
            </a:r>
            <a:r>
              <a:rPr lang="tr-T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KAPSAMI </a:t>
            </a:r>
            <a:r>
              <a:rPr lang="tr-T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NEDİR?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>
          <a:xfrm>
            <a:off x="387528" y="1772816"/>
            <a:ext cx="8640960" cy="3240359"/>
          </a:xfrm>
        </p:spPr>
        <p:txBody>
          <a:bodyPr/>
          <a:lstStyle/>
          <a:p>
            <a:r>
              <a:rPr lang="tr-T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Bilimsel Araştırma Projeleri</a:t>
            </a:r>
          </a:p>
          <a:p>
            <a:pPr lvl="1"/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Bilimsel Destek Projeleri</a:t>
            </a:r>
          </a:p>
          <a:p>
            <a:pPr lvl="1"/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Kapsamlı Bilimsel Destek Projeleri</a:t>
            </a:r>
          </a:p>
          <a:p>
            <a:pPr lvl="1"/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Altyapı Geliştirme Projeleri</a:t>
            </a:r>
          </a:p>
          <a:p>
            <a:pPr lvl="1"/>
            <a:r>
              <a:rPr lang="tr-T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Güdümlü Projeler</a:t>
            </a:r>
          </a:p>
          <a:p>
            <a:pPr lvl="1"/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Sanayi İşbirliği Projeleri</a:t>
            </a:r>
          </a:p>
          <a:p>
            <a:pPr lvl="1"/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Dış Kaynaklı Desteklere Teşvik Projesi</a:t>
            </a:r>
          </a:p>
          <a:p>
            <a:pPr lvl="1"/>
            <a:r>
              <a:rPr lang="tr-T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Acil İhtiyaç Destek Projeleri</a:t>
            </a:r>
          </a:p>
          <a:p>
            <a:endParaRPr lang="tr-T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up 1"/>
          <p:cNvGrpSpPr>
            <a:grpSpLocks/>
          </p:cNvGrpSpPr>
          <p:nvPr/>
        </p:nvGrpSpPr>
        <p:grpSpPr bwMode="auto">
          <a:xfrm>
            <a:off x="0" y="5957888"/>
            <a:ext cx="9144000" cy="711200"/>
            <a:chOff x="0" y="5958222"/>
            <a:chExt cx="9144000" cy="711138"/>
          </a:xfrm>
        </p:grpSpPr>
        <p:pic>
          <p:nvPicPr>
            <p:cNvPr id="10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58222"/>
              <a:ext cx="9144000" cy="13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lt Başlık 2"/>
            <p:cNvSpPr txBox="1">
              <a:spLocks/>
            </p:cNvSpPr>
            <p:nvPr/>
          </p:nvSpPr>
          <p:spPr bwMode="auto">
            <a:xfrm>
              <a:off x="6228184" y="6237312"/>
              <a:ext cx="2914747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tr-TR" altLang="tr-TR" sz="2000" dirty="0" smtClean="0">
                  <a:solidFill>
                    <a:srgbClr val="FFFFFF"/>
                  </a:solidFill>
                </a:rPr>
                <a:t>www.bapk.sakarya.edu.tr</a:t>
              </a:r>
              <a:endParaRPr lang="tr-TR" altLang="tr-TR" sz="2000" dirty="0">
                <a:solidFill>
                  <a:srgbClr val="FFFFFF"/>
                </a:solidFill>
              </a:endParaRPr>
            </a:p>
          </p:txBody>
        </p:sp>
        <p:pic>
          <p:nvPicPr>
            <p:cNvPr id="12" name="Picture 4" descr="saulogo_yatay2b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6331562"/>
              <a:ext cx="2376264" cy="33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033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 smtClean="0">
                <a:solidFill>
                  <a:srgbClr val="FFFF00"/>
                </a:solidFill>
              </a:rPr>
              <a:t>Sanayi İşbirliği Projeleri</a:t>
            </a:r>
            <a:endParaRPr lang="tr-TR" sz="4000" b="1" dirty="0">
              <a:solidFill>
                <a:srgbClr val="FFFF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34334" y="1417638"/>
            <a:ext cx="814337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tr-TR" sz="2000" b="1" dirty="0" smtClean="0">
              <a:solidFill>
                <a:srgbClr val="FFFF00"/>
              </a:solidFill>
            </a:endParaRPr>
          </a:p>
          <a:p>
            <a:pPr lvl="0" algn="just"/>
            <a:endParaRPr lang="tr-TR" sz="2000" b="1" dirty="0" smtClean="0">
              <a:solidFill>
                <a:srgbClr val="FFFF00"/>
              </a:solidFill>
            </a:endParaRPr>
          </a:p>
          <a:p>
            <a:pPr lvl="0" algn="just"/>
            <a:r>
              <a:rPr lang="tr-TR" sz="2000" dirty="0" smtClean="0">
                <a:solidFill>
                  <a:srgbClr val="FFFF00"/>
                </a:solidFill>
              </a:rPr>
              <a:t>Sakarya </a:t>
            </a:r>
            <a:r>
              <a:rPr lang="tr-TR" sz="2000" dirty="0">
                <a:solidFill>
                  <a:srgbClr val="FFFF00"/>
                </a:solidFill>
              </a:rPr>
              <a:t>Üniversitesi öğretim üyelerinin bir sanayi kuruluşu ile müşterek yürüttükleri, bütçenin en az %20 si ilgili sanayi tarafından karşılanan araştırma projeleridir. Sanayi kuruluşunun vereceği destek açık bir şekilde belirtilmek şartıyla </a:t>
            </a:r>
            <a:r>
              <a:rPr lang="tr-TR" sz="2000" dirty="0" smtClean="0">
                <a:solidFill>
                  <a:srgbClr val="FFFF00"/>
                </a:solidFill>
              </a:rPr>
              <a:t>toplam </a:t>
            </a:r>
            <a:r>
              <a:rPr lang="tr-TR" sz="2000" dirty="0">
                <a:solidFill>
                  <a:srgbClr val="FFFF00"/>
                </a:solidFill>
              </a:rPr>
              <a:t>bütçenin en az %20 si ayni veya nakdi olarak sanayi kuruluşu tarafından </a:t>
            </a:r>
            <a:r>
              <a:rPr lang="tr-TR" sz="2000" dirty="0" smtClean="0">
                <a:solidFill>
                  <a:srgbClr val="FFFF00"/>
                </a:solidFill>
              </a:rPr>
              <a:t>sağlanmalı</a:t>
            </a:r>
            <a:r>
              <a:rPr lang="tr-TR" sz="2000" dirty="0">
                <a:solidFill>
                  <a:srgbClr val="FFFF00"/>
                </a:solidFill>
              </a:rPr>
              <a:t>.</a:t>
            </a:r>
            <a:r>
              <a:rPr lang="tr-TR" sz="2000" dirty="0" smtClean="0">
                <a:solidFill>
                  <a:srgbClr val="FFFF00"/>
                </a:solidFill>
              </a:rPr>
              <a:t> </a:t>
            </a:r>
          </a:p>
          <a:p>
            <a:pPr lvl="0" algn="just"/>
            <a:endParaRPr lang="tr-TR" sz="2000" dirty="0">
              <a:solidFill>
                <a:srgbClr val="FFFF00"/>
              </a:solidFill>
            </a:endParaRPr>
          </a:p>
          <a:p>
            <a:r>
              <a:rPr lang="tr-TR" sz="2000" dirty="0">
                <a:solidFill>
                  <a:srgbClr val="FFFF00"/>
                </a:solidFill>
              </a:rPr>
              <a:t>Proje bütçesi her yıl BAPK tarafından belirlenir ve ilan edilir.</a:t>
            </a:r>
          </a:p>
          <a:p>
            <a:pPr lvl="0"/>
            <a:endParaRPr lang="tr-TR" sz="2000" b="1" dirty="0">
              <a:solidFill>
                <a:srgbClr val="FFFF00"/>
              </a:solidFill>
            </a:endParaRPr>
          </a:p>
          <a:p>
            <a:r>
              <a:rPr lang="tr-TR" b="1" dirty="0" smtClean="0"/>
              <a:t>                                                            </a:t>
            </a:r>
            <a:endParaRPr lang="tr-TR" dirty="0"/>
          </a:p>
          <a:p>
            <a:pPr lvl="0"/>
            <a:endParaRPr lang="tr-TR" dirty="0"/>
          </a:p>
        </p:txBody>
      </p:sp>
      <p:grpSp>
        <p:nvGrpSpPr>
          <p:cNvPr id="4" name="Grup 1"/>
          <p:cNvGrpSpPr>
            <a:grpSpLocks/>
          </p:cNvGrpSpPr>
          <p:nvPr/>
        </p:nvGrpSpPr>
        <p:grpSpPr bwMode="auto">
          <a:xfrm>
            <a:off x="0" y="5957888"/>
            <a:ext cx="9144000" cy="711200"/>
            <a:chOff x="0" y="5958222"/>
            <a:chExt cx="9144000" cy="711138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58222"/>
              <a:ext cx="9144000" cy="13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lt Başlık 2"/>
            <p:cNvSpPr txBox="1">
              <a:spLocks/>
            </p:cNvSpPr>
            <p:nvPr/>
          </p:nvSpPr>
          <p:spPr bwMode="auto">
            <a:xfrm>
              <a:off x="5940152" y="6237312"/>
              <a:ext cx="3202779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tr-TR" altLang="tr-TR" sz="2000" dirty="0" smtClean="0">
                  <a:solidFill>
                    <a:srgbClr val="FFFFFF"/>
                  </a:solidFill>
                </a:rPr>
                <a:t>www.bapk.sakarya.edu.tr</a:t>
              </a:r>
              <a:endParaRPr lang="tr-TR" altLang="tr-TR" sz="2000" dirty="0">
                <a:solidFill>
                  <a:srgbClr val="FFFFFF"/>
                </a:solidFill>
              </a:endParaRPr>
            </a:p>
          </p:txBody>
        </p:sp>
        <p:pic>
          <p:nvPicPr>
            <p:cNvPr id="7" name="Picture 4" descr="saulogo_yatay2b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6331562"/>
              <a:ext cx="2376264" cy="33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463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 smtClean="0">
                <a:solidFill>
                  <a:srgbClr val="FFFF00"/>
                </a:solidFill>
              </a:rPr>
              <a:t>Dış Kaynaklı Desteklere Teşvik Projesi</a:t>
            </a:r>
            <a:endParaRPr lang="tr-TR" sz="4000" b="1" dirty="0">
              <a:solidFill>
                <a:srgbClr val="FFFF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67544" y="1916832"/>
            <a:ext cx="813690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tr-TR" sz="2400" dirty="0" smtClean="0">
              <a:solidFill>
                <a:srgbClr val="FFFF00"/>
              </a:solidFill>
            </a:endParaRPr>
          </a:p>
          <a:p>
            <a:pPr lvl="0" algn="just"/>
            <a:r>
              <a:rPr lang="tr-TR" sz="2000" dirty="0" smtClean="0">
                <a:solidFill>
                  <a:srgbClr val="FFFF00"/>
                </a:solidFill>
              </a:rPr>
              <a:t>Sakarya </a:t>
            </a:r>
            <a:r>
              <a:rPr lang="tr-TR" sz="2000" dirty="0">
                <a:solidFill>
                  <a:srgbClr val="FFFF00"/>
                </a:solidFill>
              </a:rPr>
              <a:t>üniversitesi öğretim üyelerinin Sakarya Üniversitesi Senatosunca belirlenen kurumlardan alınan projelere verilen destek projeleridir. Bu kapsamda alınan projeler , toplam bütçenin %15 oranında ek bütçeyle BAPK tarafından desteklenir. </a:t>
            </a:r>
            <a:endParaRPr lang="tr-TR" sz="2000" dirty="0" smtClean="0">
              <a:solidFill>
                <a:srgbClr val="FFFF00"/>
              </a:solidFill>
            </a:endParaRPr>
          </a:p>
          <a:p>
            <a:pPr lvl="0" algn="just"/>
            <a:endParaRPr lang="tr-TR" sz="2000" dirty="0">
              <a:solidFill>
                <a:srgbClr val="FFFF00"/>
              </a:solidFill>
            </a:endParaRPr>
          </a:p>
          <a:p>
            <a:pPr lvl="0" algn="just"/>
            <a:r>
              <a:rPr lang="tr-TR" sz="2000" dirty="0" smtClean="0">
                <a:solidFill>
                  <a:srgbClr val="FFFF00"/>
                </a:solidFill>
              </a:rPr>
              <a:t>Toplam </a:t>
            </a:r>
            <a:r>
              <a:rPr lang="tr-TR" sz="2000" dirty="0">
                <a:solidFill>
                  <a:srgbClr val="FFFF00"/>
                </a:solidFill>
              </a:rPr>
              <a:t>ek bütçe limiti her yılın başında BAPK tarafından belirlenir ve ilan edilir</a:t>
            </a:r>
            <a:r>
              <a:rPr lang="tr-TR" sz="2000" dirty="0" smtClean="0">
                <a:solidFill>
                  <a:srgbClr val="FFFF00"/>
                </a:solidFill>
              </a:rPr>
              <a:t>.</a:t>
            </a:r>
          </a:p>
          <a:p>
            <a:pPr lvl="0"/>
            <a:endParaRPr lang="tr-TR" sz="2000" b="1" dirty="0"/>
          </a:p>
          <a:p>
            <a:pPr lvl="0"/>
            <a:endParaRPr lang="tr-TR" sz="2000" b="1" dirty="0"/>
          </a:p>
        </p:txBody>
      </p:sp>
      <p:grpSp>
        <p:nvGrpSpPr>
          <p:cNvPr id="4" name="Grup 1"/>
          <p:cNvGrpSpPr>
            <a:grpSpLocks/>
          </p:cNvGrpSpPr>
          <p:nvPr/>
        </p:nvGrpSpPr>
        <p:grpSpPr bwMode="auto">
          <a:xfrm>
            <a:off x="0" y="5957888"/>
            <a:ext cx="9144000" cy="711200"/>
            <a:chOff x="0" y="5958222"/>
            <a:chExt cx="9144000" cy="711138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58222"/>
              <a:ext cx="9144000" cy="13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lt Başlık 2"/>
            <p:cNvSpPr txBox="1">
              <a:spLocks/>
            </p:cNvSpPr>
            <p:nvPr/>
          </p:nvSpPr>
          <p:spPr bwMode="auto">
            <a:xfrm>
              <a:off x="5940152" y="6237312"/>
              <a:ext cx="3202779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tr-TR" altLang="tr-TR" sz="2000" dirty="0" smtClean="0">
                  <a:solidFill>
                    <a:srgbClr val="FFFFFF"/>
                  </a:solidFill>
                </a:rPr>
                <a:t>www.bapk.sakarya.edu.tr</a:t>
              </a:r>
              <a:endParaRPr lang="tr-TR" altLang="tr-TR" sz="2000" dirty="0">
                <a:solidFill>
                  <a:srgbClr val="FFFFFF"/>
                </a:solidFill>
              </a:endParaRPr>
            </a:p>
          </p:txBody>
        </p:sp>
        <p:pic>
          <p:nvPicPr>
            <p:cNvPr id="7" name="Picture 4" descr="saulogo_yatay2b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6331562"/>
              <a:ext cx="2376264" cy="33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202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 smtClean="0">
                <a:solidFill>
                  <a:srgbClr val="FFFF00"/>
                </a:solidFill>
              </a:rPr>
              <a:t>Acil İhtiyaç Destek Projesi</a:t>
            </a:r>
            <a:endParaRPr lang="tr-TR" sz="4000" b="1" dirty="0">
              <a:solidFill>
                <a:srgbClr val="FFFF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39552" y="1124744"/>
            <a:ext cx="806489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tr-TR" sz="2000" b="1" dirty="0" smtClean="0">
              <a:solidFill>
                <a:srgbClr val="FFFF00"/>
              </a:solidFill>
            </a:endParaRPr>
          </a:p>
          <a:p>
            <a:pPr lvl="0" algn="just"/>
            <a:endParaRPr lang="tr-TR" sz="2000" b="1" dirty="0" smtClean="0">
              <a:solidFill>
                <a:srgbClr val="FFFF00"/>
              </a:solidFill>
            </a:endParaRPr>
          </a:p>
          <a:p>
            <a:pPr lvl="0" algn="just"/>
            <a:endParaRPr lang="tr-TR" sz="2000" b="1" dirty="0">
              <a:solidFill>
                <a:srgbClr val="FFFF00"/>
              </a:solidFill>
            </a:endParaRPr>
          </a:p>
          <a:p>
            <a:pPr lvl="0" algn="just"/>
            <a:r>
              <a:rPr lang="tr-TR" sz="2000" dirty="0" smtClean="0">
                <a:solidFill>
                  <a:srgbClr val="FFFF00"/>
                </a:solidFill>
              </a:rPr>
              <a:t>Yayına </a:t>
            </a:r>
            <a:r>
              <a:rPr lang="tr-TR" sz="2000" dirty="0">
                <a:solidFill>
                  <a:srgbClr val="FFFF00"/>
                </a:solidFill>
              </a:rPr>
              <a:t>dönüşme potansiyeli bulunan bilimsel çalışmalar, için acil ihtiyaçlarının karşılanmasına yönelik destek projeleridir. </a:t>
            </a:r>
            <a:endParaRPr lang="tr-TR" sz="2000" dirty="0" smtClean="0">
              <a:solidFill>
                <a:srgbClr val="FFFF00"/>
              </a:solidFill>
            </a:endParaRPr>
          </a:p>
          <a:p>
            <a:pPr lvl="0" algn="just"/>
            <a:endParaRPr lang="tr-TR" sz="2000" dirty="0">
              <a:solidFill>
                <a:srgbClr val="FFFF00"/>
              </a:solidFill>
            </a:endParaRPr>
          </a:p>
          <a:p>
            <a:pPr lvl="0" algn="just"/>
            <a:r>
              <a:rPr lang="tr-TR" sz="2000" dirty="0" smtClean="0">
                <a:solidFill>
                  <a:srgbClr val="FFFF00"/>
                </a:solidFill>
              </a:rPr>
              <a:t>Bu </a:t>
            </a:r>
            <a:r>
              <a:rPr lang="tr-TR" sz="2000" dirty="0">
                <a:solidFill>
                  <a:srgbClr val="FFFF00"/>
                </a:solidFill>
              </a:rPr>
              <a:t>kapsamda; SCI, SCI-</a:t>
            </a:r>
            <a:r>
              <a:rPr lang="tr-TR" sz="2000" dirty="0" err="1">
                <a:solidFill>
                  <a:srgbClr val="FFFF00"/>
                </a:solidFill>
              </a:rPr>
              <a:t>expended</a:t>
            </a:r>
            <a:r>
              <a:rPr lang="tr-TR" sz="2000" dirty="0">
                <a:solidFill>
                  <a:srgbClr val="FFFF00"/>
                </a:solidFill>
              </a:rPr>
              <a:t>, SSCI ve AHCI </a:t>
            </a:r>
            <a:r>
              <a:rPr lang="tr-TR" sz="2000" dirty="0" err="1">
                <a:solidFill>
                  <a:srgbClr val="FFFF00"/>
                </a:solidFill>
              </a:rPr>
              <a:t>indexlerinde</a:t>
            </a:r>
            <a:r>
              <a:rPr lang="tr-TR" sz="2000" dirty="0">
                <a:solidFill>
                  <a:srgbClr val="FFFF00"/>
                </a:solidFill>
              </a:rPr>
              <a:t> yayın yapan öğretim elemanlarının makalesi, alınan patenti ve başvurusu yapılan dış kaynaklı projesi başına </a:t>
            </a:r>
            <a:r>
              <a:rPr lang="tr-TR" sz="2000" dirty="0" smtClean="0">
                <a:solidFill>
                  <a:srgbClr val="FFFF00"/>
                </a:solidFill>
              </a:rPr>
              <a:t>BAPK </a:t>
            </a:r>
            <a:r>
              <a:rPr lang="tr-TR" sz="2000" dirty="0">
                <a:solidFill>
                  <a:srgbClr val="FFFF00"/>
                </a:solidFill>
              </a:rPr>
              <a:t>tarafından </a:t>
            </a:r>
            <a:r>
              <a:rPr lang="tr-TR" sz="2000" dirty="0" smtClean="0">
                <a:solidFill>
                  <a:srgbClr val="FFFF00"/>
                </a:solidFill>
              </a:rPr>
              <a:t>her yıl belirlenip ilan edilen </a:t>
            </a:r>
            <a:r>
              <a:rPr lang="tr-TR" sz="2000" dirty="0">
                <a:solidFill>
                  <a:srgbClr val="FFFF00"/>
                </a:solidFill>
              </a:rPr>
              <a:t>bütçe ile mal, malzeme, bakım, onarım ve hizmet alımı gibi giderleri karşılayabilirler</a:t>
            </a:r>
            <a:r>
              <a:rPr lang="tr-TR" sz="2000" dirty="0" smtClean="0">
                <a:solidFill>
                  <a:srgbClr val="FFFF00"/>
                </a:solidFill>
              </a:rPr>
              <a:t>.</a:t>
            </a:r>
          </a:p>
          <a:p>
            <a:pPr lvl="0" algn="just"/>
            <a:endParaRPr lang="tr-TR" sz="2000" dirty="0"/>
          </a:p>
          <a:p>
            <a:pPr lvl="0" algn="just"/>
            <a:endParaRPr lang="tr-TR" dirty="0" smtClean="0"/>
          </a:p>
        </p:txBody>
      </p:sp>
      <p:grpSp>
        <p:nvGrpSpPr>
          <p:cNvPr id="4" name="Grup 1"/>
          <p:cNvGrpSpPr>
            <a:grpSpLocks/>
          </p:cNvGrpSpPr>
          <p:nvPr/>
        </p:nvGrpSpPr>
        <p:grpSpPr bwMode="auto">
          <a:xfrm>
            <a:off x="0" y="5957888"/>
            <a:ext cx="9144000" cy="711200"/>
            <a:chOff x="0" y="5958222"/>
            <a:chExt cx="9144000" cy="711138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58222"/>
              <a:ext cx="9144000" cy="13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lt Başlık 2"/>
            <p:cNvSpPr txBox="1">
              <a:spLocks/>
            </p:cNvSpPr>
            <p:nvPr/>
          </p:nvSpPr>
          <p:spPr bwMode="auto">
            <a:xfrm>
              <a:off x="5940152" y="6237312"/>
              <a:ext cx="3202779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tr-TR" altLang="tr-TR" sz="2000" dirty="0" smtClean="0">
                  <a:solidFill>
                    <a:srgbClr val="FFFFFF"/>
                  </a:solidFill>
                </a:rPr>
                <a:t>www.bapk.sakarya.edu.tr</a:t>
              </a:r>
              <a:endParaRPr lang="tr-TR" altLang="tr-TR" sz="2000" dirty="0">
                <a:solidFill>
                  <a:srgbClr val="FFFFFF"/>
                </a:solidFill>
              </a:endParaRPr>
            </a:p>
          </p:txBody>
        </p:sp>
        <p:pic>
          <p:nvPicPr>
            <p:cNvPr id="7" name="Picture 4" descr="saulogo_yatay2b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6331562"/>
              <a:ext cx="2376264" cy="33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724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1091" y="17731"/>
            <a:ext cx="8229600" cy="1143000"/>
          </a:xfrm>
        </p:spPr>
        <p:txBody>
          <a:bodyPr/>
          <a:lstStyle/>
          <a:p>
            <a:r>
              <a:rPr lang="tr-T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BAPK </a:t>
            </a:r>
            <a:r>
              <a:rPr lang="tr-T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KAPSAMI </a:t>
            </a:r>
            <a:r>
              <a:rPr lang="tr-T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NEDİR?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>
          <a:xfrm>
            <a:off x="257698" y="1054695"/>
            <a:ext cx="8640960" cy="3240359"/>
          </a:xfrm>
        </p:spPr>
        <p:txBody>
          <a:bodyPr/>
          <a:lstStyle/>
          <a:p>
            <a:r>
              <a:rPr lang="tr-T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Tez Projeleri</a:t>
            </a:r>
          </a:p>
          <a:p>
            <a:endParaRPr lang="tr-T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up 1"/>
          <p:cNvGrpSpPr>
            <a:grpSpLocks/>
          </p:cNvGrpSpPr>
          <p:nvPr/>
        </p:nvGrpSpPr>
        <p:grpSpPr bwMode="auto">
          <a:xfrm>
            <a:off x="0" y="5957888"/>
            <a:ext cx="9144000" cy="711200"/>
            <a:chOff x="0" y="5958222"/>
            <a:chExt cx="9144000" cy="711138"/>
          </a:xfrm>
        </p:grpSpPr>
        <p:pic>
          <p:nvPicPr>
            <p:cNvPr id="10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58222"/>
              <a:ext cx="9144000" cy="13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lt Başlık 2"/>
            <p:cNvSpPr txBox="1">
              <a:spLocks/>
            </p:cNvSpPr>
            <p:nvPr/>
          </p:nvSpPr>
          <p:spPr bwMode="auto">
            <a:xfrm>
              <a:off x="6228184" y="6237312"/>
              <a:ext cx="2914747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tr-TR" altLang="tr-TR" sz="2000" dirty="0" smtClean="0">
                  <a:solidFill>
                    <a:srgbClr val="FFFFFF"/>
                  </a:solidFill>
                </a:rPr>
                <a:t>www.bapk.sakarya.edu.tr</a:t>
              </a:r>
              <a:endParaRPr lang="tr-TR" altLang="tr-TR" sz="2000" dirty="0">
                <a:solidFill>
                  <a:srgbClr val="FFFFFF"/>
                </a:solidFill>
              </a:endParaRPr>
            </a:p>
          </p:txBody>
        </p:sp>
        <p:pic>
          <p:nvPicPr>
            <p:cNvPr id="12" name="Picture 4" descr="saulogo_yatay2b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6331562"/>
              <a:ext cx="2376264" cy="33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Dikdörtgen 7"/>
          <p:cNvSpPr/>
          <p:nvPr/>
        </p:nvSpPr>
        <p:spPr>
          <a:xfrm>
            <a:off x="658592" y="1648596"/>
            <a:ext cx="820502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>
                <a:solidFill>
                  <a:srgbClr val="FFFF00"/>
                </a:solidFill>
              </a:rPr>
              <a:t>Yüksek </a:t>
            </a:r>
            <a:r>
              <a:rPr lang="tr-TR" sz="2000" dirty="0">
                <a:solidFill>
                  <a:srgbClr val="FFFF00"/>
                </a:solidFill>
              </a:rPr>
              <a:t>lisans, doktora ve tıpta uzmanlık tezlerini kapsayan, bir öğretim üyesinin (danışman) yürütücülüğünde öğrencileri ile yürüttükleri tez projesi veya sanayi işbirliği tez </a:t>
            </a:r>
            <a:r>
              <a:rPr lang="tr-TR" sz="2000" dirty="0" smtClean="0">
                <a:solidFill>
                  <a:srgbClr val="FFFF00"/>
                </a:solidFill>
              </a:rPr>
              <a:t>projesidir. </a:t>
            </a:r>
          </a:p>
          <a:p>
            <a:pPr algn="just"/>
            <a:endParaRPr lang="tr-TR" sz="2000" dirty="0">
              <a:solidFill>
                <a:srgbClr val="FFFF00"/>
              </a:solidFill>
            </a:endParaRPr>
          </a:p>
          <a:p>
            <a:pPr algn="just"/>
            <a:r>
              <a:rPr lang="tr-TR" sz="2000" dirty="0" smtClean="0">
                <a:solidFill>
                  <a:srgbClr val="FFFF00"/>
                </a:solidFill>
              </a:rPr>
              <a:t>Sanayi </a:t>
            </a:r>
            <a:r>
              <a:rPr lang="tr-TR" sz="2000" dirty="0">
                <a:solidFill>
                  <a:srgbClr val="FFFF00"/>
                </a:solidFill>
              </a:rPr>
              <a:t>kuruluşunun vereceği destek açık bir şekilde belirtilmek şartıyla </a:t>
            </a:r>
            <a:r>
              <a:rPr lang="tr-TR" sz="2000" dirty="0" smtClean="0">
                <a:solidFill>
                  <a:srgbClr val="FFFF00"/>
                </a:solidFill>
              </a:rPr>
              <a:t>toplam </a:t>
            </a:r>
            <a:r>
              <a:rPr lang="tr-TR" sz="2000" dirty="0">
                <a:solidFill>
                  <a:srgbClr val="FFFF00"/>
                </a:solidFill>
              </a:rPr>
              <a:t>bütçenin en az %20 si ayni veya nakdi olarak sanayi kuruluşu tarafından </a:t>
            </a:r>
            <a:r>
              <a:rPr lang="tr-TR" sz="2000" dirty="0" smtClean="0">
                <a:solidFill>
                  <a:srgbClr val="FFFF00"/>
                </a:solidFill>
              </a:rPr>
              <a:t>sağlanmalıdır.</a:t>
            </a:r>
          </a:p>
          <a:p>
            <a:pPr lvl="0" algn="just"/>
            <a:endParaRPr lang="tr-TR" sz="2000" dirty="0">
              <a:solidFill>
                <a:srgbClr val="FFFF00"/>
              </a:solidFill>
            </a:endParaRPr>
          </a:p>
          <a:p>
            <a:r>
              <a:rPr lang="tr-TR" sz="2000" dirty="0">
                <a:solidFill>
                  <a:srgbClr val="FFFF00"/>
                </a:solidFill>
              </a:rPr>
              <a:t>Proje bütçesi her yıl BAPK tarafından belirlenir ve ilan edilir.</a:t>
            </a:r>
          </a:p>
          <a:p>
            <a:pPr algn="just"/>
            <a:endParaRPr lang="tr-TR" sz="2000" dirty="0">
              <a:solidFill>
                <a:srgbClr val="FFFF00"/>
              </a:solidFill>
            </a:endParaRPr>
          </a:p>
          <a:p>
            <a:pPr algn="just"/>
            <a:r>
              <a:rPr lang="tr-TR" sz="2000" dirty="0" smtClean="0">
                <a:solidFill>
                  <a:srgbClr val="FFFF00"/>
                </a:solidFill>
              </a:rPr>
              <a:t>Bir </a:t>
            </a:r>
            <a:r>
              <a:rPr lang="tr-TR" sz="2000" dirty="0">
                <a:solidFill>
                  <a:srgbClr val="FFFF00"/>
                </a:solidFill>
              </a:rPr>
              <a:t>danışman en fazla iki tez projesi başvurusunda bulunabilir. </a:t>
            </a:r>
          </a:p>
        </p:txBody>
      </p:sp>
    </p:spTree>
    <p:extLst>
      <p:ext uri="{BB962C8B-B14F-4D97-AF65-F5344CB8AC3E}">
        <p14:creationId xmlns:p14="http://schemas.microsoft.com/office/powerpoint/2010/main" val="1766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1091" y="17731"/>
            <a:ext cx="8229600" cy="1143000"/>
          </a:xfrm>
        </p:spPr>
        <p:txBody>
          <a:bodyPr/>
          <a:lstStyle/>
          <a:p>
            <a:r>
              <a:rPr lang="tr-T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BAPK </a:t>
            </a:r>
            <a:r>
              <a:rPr lang="tr-T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KAPSAMI </a:t>
            </a:r>
            <a:r>
              <a:rPr lang="tr-T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NEDİR?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>
          <a:xfrm>
            <a:off x="257698" y="1054695"/>
            <a:ext cx="8640960" cy="3240359"/>
          </a:xfrm>
        </p:spPr>
        <p:txBody>
          <a:bodyPr/>
          <a:lstStyle/>
          <a:p>
            <a:r>
              <a:rPr lang="tr-T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Bilimsel Etkinliklere  Katılım Projeleri</a:t>
            </a:r>
          </a:p>
          <a:p>
            <a:endParaRPr lang="tr-T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up 1"/>
          <p:cNvGrpSpPr>
            <a:grpSpLocks/>
          </p:cNvGrpSpPr>
          <p:nvPr/>
        </p:nvGrpSpPr>
        <p:grpSpPr bwMode="auto">
          <a:xfrm>
            <a:off x="0" y="5957888"/>
            <a:ext cx="9144000" cy="711200"/>
            <a:chOff x="0" y="5958222"/>
            <a:chExt cx="9144000" cy="711138"/>
          </a:xfrm>
        </p:grpSpPr>
        <p:pic>
          <p:nvPicPr>
            <p:cNvPr id="10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58222"/>
              <a:ext cx="9144000" cy="13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lt Başlık 2"/>
            <p:cNvSpPr txBox="1">
              <a:spLocks/>
            </p:cNvSpPr>
            <p:nvPr/>
          </p:nvSpPr>
          <p:spPr bwMode="auto">
            <a:xfrm>
              <a:off x="6228184" y="6237312"/>
              <a:ext cx="2914747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tr-TR" altLang="tr-TR" sz="2000" dirty="0" smtClean="0">
                  <a:solidFill>
                    <a:srgbClr val="FFFFFF"/>
                  </a:solidFill>
                </a:rPr>
                <a:t>www.bapk.sakarya.edu.tr</a:t>
              </a:r>
              <a:endParaRPr lang="tr-TR" altLang="tr-TR" sz="2000" dirty="0">
                <a:solidFill>
                  <a:srgbClr val="FFFFFF"/>
                </a:solidFill>
              </a:endParaRPr>
            </a:p>
          </p:txBody>
        </p:sp>
        <p:pic>
          <p:nvPicPr>
            <p:cNvPr id="12" name="Picture 4" descr="saulogo_yatay2b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6331562"/>
              <a:ext cx="2376264" cy="33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Dikdörtgen 7"/>
          <p:cNvSpPr/>
          <p:nvPr/>
        </p:nvSpPr>
        <p:spPr>
          <a:xfrm>
            <a:off x="505547" y="1772816"/>
            <a:ext cx="84125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tr-TR" sz="2000" dirty="0">
                <a:solidFill>
                  <a:srgbClr val="FFFF00"/>
                </a:solidFill>
              </a:rPr>
              <a:t>Üniversitemiz öğretim elemanlarının araştırmalarını uluslararası düzlemlerde tartışmaya açmaları, deneyimlerini ve ilişkilerini geliştirmeleri, alanlarındaki güncel bilimsel ve teknolojik gelişmeleri takip edebilmeleri amacıyla bilimsel toplantı ve kongrelere katılmalarına yönelik destek projeleridir. </a:t>
            </a:r>
          </a:p>
          <a:p>
            <a:pPr lvl="0" algn="just"/>
            <a:endParaRPr lang="tr-TR" sz="2000" dirty="0">
              <a:solidFill>
                <a:srgbClr val="FFFF00"/>
              </a:solidFill>
            </a:endParaRPr>
          </a:p>
          <a:p>
            <a:pPr lvl="0" algn="just"/>
            <a:r>
              <a:rPr lang="tr-TR" sz="2000" dirty="0">
                <a:solidFill>
                  <a:srgbClr val="FFFF00"/>
                </a:solidFill>
              </a:rPr>
              <a:t>Sadece </a:t>
            </a:r>
            <a:r>
              <a:rPr lang="tr-TR" sz="2000" dirty="0" smtClean="0">
                <a:solidFill>
                  <a:srgbClr val="FFFF00"/>
                </a:solidFill>
              </a:rPr>
              <a:t>sözlü bildiri </a:t>
            </a:r>
            <a:r>
              <a:rPr lang="tr-TR" sz="2000" dirty="0">
                <a:solidFill>
                  <a:srgbClr val="FFFF00"/>
                </a:solidFill>
              </a:rPr>
              <a:t>sunmak amacı ile </a:t>
            </a:r>
            <a:r>
              <a:rPr lang="tr-TR" sz="2000" i="1" u="sng" dirty="0">
                <a:solidFill>
                  <a:srgbClr val="FFFF00"/>
                </a:solidFill>
              </a:rPr>
              <a:t>yılda 1 defa yurtiçi ve yılda 1 defa yurtdışı</a:t>
            </a:r>
            <a:r>
              <a:rPr lang="tr-TR" sz="2000" i="1" dirty="0">
                <a:solidFill>
                  <a:srgbClr val="FFFF00"/>
                </a:solidFill>
              </a:rPr>
              <a:t>.</a:t>
            </a:r>
            <a:endParaRPr lang="tr-TR" sz="2000" dirty="0">
              <a:solidFill>
                <a:srgbClr val="FFFF00"/>
              </a:solidFill>
            </a:endParaRPr>
          </a:p>
          <a:p>
            <a:pPr algn="just"/>
            <a:endParaRPr lang="tr-TR" sz="2000" dirty="0">
              <a:solidFill>
                <a:srgbClr val="FFFF00"/>
              </a:solidFill>
            </a:endParaRPr>
          </a:p>
          <a:p>
            <a:pPr algn="just"/>
            <a:r>
              <a:rPr lang="tr-TR" sz="2000" dirty="0">
                <a:solidFill>
                  <a:srgbClr val="FFFF00"/>
                </a:solidFill>
              </a:rPr>
              <a:t>Ayrıca SCI, SCI-</a:t>
            </a:r>
            <a:r>
              <a:rPr lang="tr-TR" sz="2000" dirty="0" err="1">
                <a:solidFill>
                  <a:srgbClr val="FFFF00"/>
                </a:solidFill>
              </a:rPr>
              <a:t>Expended</a:t>
            </a:r>
            <a:r>
              <a:rPr lang="tr-TR" sz="2000" dirty="0">
                <a:solidFill>
                  <a:srgbClr val="FFFF00"/>
                </a:solidFill>
              </a:rPr>
              <a:t>, SSCI ve AHCI indekslerinde yayın yapan öğretim elemanlarının ayrı ayrı makalelerinden feragat almak koşulu ile </a:t>
            </a:r>
            <a:r>
              <a:rPr lang="tr-TR" sz="2000" dirty="0" smtClean="0">
                <a:solidFill>
                  <a:srgbClr val="FFFF00"/>
                </a:solidFill>
              </a:rPr>
              <a:t>sözlü bildiri </a:t>
            </a:r>
            <a:r>
              <a:rPr lang="tr-TR" sz="2000" dirty="0">
                <a:solidFill>
                  <a:srgbClr val="FFFF00"/>
                </a:solidFill>
              </a:rPr>
              <a:t>sunmak amacı ile </a:t>
            </a:r>
            <a:r>
              <a:rPr lang="tr-TR" sz="2000" i="1" u="sng" dirty="0">
                <a:solidFill>
                  <a:srgbClr val="FFFF00"/>
                </a:solidFill>
              </a:rPr>
              <a:t>yılda 2 defa yurtdışı.</a:t>
            </a:r>
          </a:p>
          <a:p>
            <a:endParaRPr lang="tr-TR" sz="2000" dirty="0">
              <a:solidFill>
                <a:srgbClr val="FFFF00"/>
              </a:solidFill>
            </a:endParaRPr>
          </a:p>
          <a:p>
            <a:r>
              <a:rPr lang="tr-TR" sz="2000" dirty="0">
                <a:solidFill>
                  <a:srgbClr val="FFFF00"/>
                </a:solidFill>
              </a:rPr>
              <a:t>Proje bütçesi her yıl BAPK tarafından belirlenir ve ilan edilir.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06728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1091" y="17731"/>
            <a:ext cx="8229600" cy="1143000"/>
          </a:xfrm>
        </p:spPr>
        <p:txBody>
          <a:bodyPr/>
          <a:lstStyle/>
          <a:p>
            <a:r>
              <a:rPr lang="tr-T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DESTEK MİKTARLARI</a:t>
            </a:r>
            <a:endParaRPr lang="tr-T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up 1"/>
          <p:cNvGrpSpPr>
            <a:grpSpLocks/>
          </p:cNvGrpSpPr>
          <p:nvPr/>
        </p:nvGrpSpPr>
        <p:grpSpPr bwMode="auto">
          <a:xfrm>
            <a:off x="0" y="5957888"/>
            <a:ext cx="9144000" cy="711200"/>
            <a:chOff x="0" y="5958222"/>
            <a:chExt cx="9144000" cy="711138"/>
          </a:xfrm>
        </p:grpSpPr>
        <p:pic>
          <p:nvPicPr>
            <p:cNvPr id="10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58222"/>
              <a:ext cx="9144000" cy="13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lt Başlık 2"/>
            <p:cNvSpPr txBox="1">
              <a:spLocks/>
            </p:cNvSpPr>
            <p:nvPr/>
          </p:nvSpPr>
          <p:spPr bwMode="auto">
            <a:xfrm>
              <a:off x="6228184" y="6237312"/>
              <a:ext cx="2914747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tr-TR" altLang="tr-TR" sz="2000" dirty="0" smtClean="0">
                  <a:solidFill>
                    <a:srgbClr val="FFFFFF"/>
                  </a:solidFill>
                </a:rPr>
                <a:t>www.bapk.sakarya.edu.tr</a:t>
              </a:r>
              <a:endParaRPr lang="tr-TR" altLang="tr-TR" sz="2000" dirty="0">
                <a:solidFill>
                  <a:srgbClr val="FFFFFF"/>
                </a:solidFill>
              </a:endParaRPr>
            </a:p>
          </p:txBody>
        </p:sp>
        <p:pic>
          <p:nvPicPr>
            <p:cNvPr id="12" name="Picture 4" descr="saulogo_yatay2b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6331562"/>
              <a:ext cx="2376264" cy="33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>
          <a:xfrm>
            <a:off x="107504" y="2060848"/>
            <a:ext cx="8856984" cy="2499349"/>
          </a:xfrm>
        </p:spPr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AMERİKA, UZAKDOĞU VE AVUSTURALYA                                4000 TL</a:t>
            </a:r>
          </a:p>
          <a:p>
            <a:r>
              <a:rPr lang="tr-TR" b="1" dirty="0" smtClean="0">
                <a:solidFill>
                  <a:srgbClr val="FFFF00"/>
                </a:solidFill>
              </a:rPr>
              <a:t>AVRUPA							     3000 TL</a:t>
            </a:r>
          </a:p>
          <a:p>
            <a:r>
              <a:rPr lang="tr-TR" b="1" smtClean="0">
                <a:solidFill>
                  <a:srgbClr val="FFFF00"/>
                </a:solidFill>
              </a:rPr>
              <a:t>BALKAN VE TÜRKİ CUMHURİYETLERİ  ÜLKELERİ </a:t>
            </a:r>
            <a:r>
              <a:rPr lang="tr-TR" b="1" dirty="0" smtClean="0">
                <a:solidFill>
                  <a:srgbClr val="FFFF00"/>
                </a:solidFill>
              </a:rPr>
              <a:t>		     2000 TL</a:t>
            </a:r>
          </a:p>
          <a:p>
            <a:r>
              <a:rPr lang="tr-TR" b="1" dirty="0" smtClean="0">
                <a:solidFill>
                  <a:srgbClr val="FFFF00"/>
                </a:solidFill>
              </a:rPr>
              <a:t>ORTADOĞU ÜLKELERİ					     3000 TL</a:t>
            </a:r>
          </a:p>
          <a:p>
            <a:r>
              <a:rPr lang="tr-TR" b="1" dirty="0" smtClean="0">
                <a:solidFill>
                  <a:srgbClr val="FFFF00"/>
                </a:solidFill>
              </a:rPr>
              <a:t>KIBRIS							     1500 TL 			</a:t>
            </a:r>
            <a:endParaRPr lang="tr-T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9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up 1"/>
          <p:cNvGrpSpPr>
            <a:grpSpLocks/>
          </p:cNvGrpSpPr>
          <p:nvPr/>
        </p:nvGrpSpPr>
        <p:grpSpPr bwMode="auto">
          <a:xfrm>
            <a:off x="0" y="5957888"/>
            <a:ext cx="9144000" cy="711200"/>
            <a:chOff x="0" y="5958222"/>
            <a:chExt cx="9144000" cy="711138"/>
          </a:xfrm>
        </p:grpSpPr>
        <p:pic>
          <p:nvPicPr>
            <p:cNvPr id="4101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58222"/>
              <a:ext cx="9144000" cy="13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Alt Başlık 2"/>
            <p:cNvSpPr txBox="1">
              <a:spLocks/>
            </p:cNvSpPr>
            <p:nvPr/>
          </p:nvSpPr>
          <p:spPr bwMode="auto">
            <a:xfrm>
              <a:off x="5940152" y="6237312"/>
              <a:ext cx="3202779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tr-TR" altLang="tr-TR" sz="2000" dirty="0" smtClean="0">
                  <a:solidFill>
                    <a:srgbClr val="FFFFFF"/>
                  </a:solidFill>
                </a:rPr>
                <a:t>www.bapk.sakarya.edu.tr</a:t>
              </a:r>
              <a:endParaRPr lang="tr-TR" altLang="tr-TR" sz="2000" dirty="0">
                <a:solidFill>
                  <a:srgbClr val="FFFFFF"/>
                </a:solidFill>
              </a:endParaRPr>
            </a:p>
          </p:txBody>
        </p:sp>
        <p:pic>
          <p:nvPicPr>
            <p:cNvPr id="4103" name="Picture 4" descr="saulogo_yatay2b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6331562"/>
              <a:ext cx="2376264" cy="33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BAPK SÜREÇLERİ NELERDİR?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62" y="1556792"/>
            <a:ext cx="3751479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1115616" y="4786683"/>
            <a:ext cx="13943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Projenin Yürütülmesi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18" y="2348880"/>
            <a:ext cx="507841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ağ Ayraç 1"/>
          <p:cNvSpPr/>
          <p:nvPr/>
        </p:nvSpPr>
        <p:spPr>
          <a:xfrm>
            <a:off x="2699792" y="1700808"/>
            <a:ext cx="1008112" cy="3024336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141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8313" y="2349500"/>
            <a:ext cx="8229600" cy="71946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tr-T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TEŞEKKÜRLER……</a:t>
            </a:r>
            <a:endParaRPr lang="tr-T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up 1"/>
          <p:cNvGrpSpPr>
            <a:grpSpLocks/>
          </p:cNvGrpSpPr>
          <p:nvPr/>
        </p:nvGrpSpPr>
        <p:grpSpPr bwMode="auto">
          <a:xfrm>
            <a:off x="0" y="5957888"/>
            <a:ext cx="9144000" cy="711200"/>
            <a:chOff x="0" y="5958222"/>
            <a:chExt cx="9144000" cy="711138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58222"/>
              <a:ext cx="9144000" cy="13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lt Başlık 2"/>
            <p:cNvSpPr txBox="1">
              <a:spLocks/>
            </p:cNvSpPr>
            <p:nvPr/>
          </p:nvSpPr>
          <p:spPr bwMode="auto">
            <a:xfrm>
              <a:off x="6156176" y="6237312"/>
              <a:ext cx="2986755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tr-TR" altLang="tr-TR" sz="2000" dirty="0" smtClean="0">
                  <a:solidFill>
                    <a:srgbClr val="FFFFFF"/>
                  </a:solidFill>
                </a:rPr>
                <a:t>www.bapk.sakarya.edu.tr</a:t>
              </a:r>
              <a:endParaRPr lang="tr-TR" altLang="tr-TR" sz="2000" dirty="0">
                <a:solidFill>
                  <a:srgbClr val="FFFFFF"/>
                </a:solidFill>
              </a:endParaRPr>
            </a:p>
          </p:txBody>
        </p:sp>
        <p:pic>
          <p:nvPicPr>
            <p:cNvPr id="7" name="Picture 4" descr="saulogo_yatay2b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6331562"/>
              <a:ext cx="2376264" cy="33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352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BAPK PROJE YOL HARİTASI </a:t>
            </a:r>
            <a:endParaRPr lang="tr-TR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" y="1196752"/>
            <a:ext cx="8460432" cy="4637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up 1"/>
          <p:cNvGrpSpPr>
            <a:grpSpLocks/>
          </p:cNvGrpSpPr>
          <p:nvPr/>
        </p:nvGrpSpPr>
        <p:grpSpPr bwMode="auto">
          <a:xfrm>
            <a:off x="0" y="5957888"/>
            <a:ext cx="9144000" cy="711200"/>
            <a:chOff x="0" y="5958222"/>
            <a:chExt cx="9144000" cy="711138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58222"/>
              <a:ext cx="9144000" cy="13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lt Başlık 2"/>
            <p:cNvSpPr txBox="1">
              <a:spLocks/>
            </p:cNvSpPr>
            <p:nvPr/>
          </p:nvSpPr>
          <p:spPr bwMode="auto">
            <a:xfrm>
              <a:off x="5940152" y="6237312"/>
              <a:ext cx="3202779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tr-TR" altLang="tr-TR" sz="2000" dirty="0" smtClean="0">
                  <a:solidFill>
                    <a:srgbClr val="FFFFFF"/>
                  </a:solidFill>
                </a:rPr>
                <a:t>www.bapk.sakarya.edu.tr</a:t>
              </a:r>
              <a:endParaRPr lang="tr-TR" altLang="tr-TR" sz="2000" dirty="0">
                <a:solidFill>
                  <a:srgbClr val="FFFFFF"/>
                </a:solidFill>
              </a:endParaRPr>
            </a:p>
          </p:txBody>
        </p:sp>
        <p:pic>
          <p:nvPicPr>
            <p:cNvPr id="7" name="Picture 4" descr="saulogo_yatay2b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6331562"/>
              <a:ext cx="2376264" cy="33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005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tr-T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2012-2013-2014-2015 Proje Sayıları</a:t>
            </a:r>
            <a:endParaRPr lang="tr-T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up 1"/>
          <p:cNvGrpSpPr>
            <a:grpSpLocks/>
          </p:cNvGrpSpPr>
          <p:nvPr/>
        </p:nvGrpSpPr>
        <p:grpSpPr bwMode="auto">
          <a:xfrm>
            <a:off x="0" y="5957888"/>
            <a:ext cx="9144000" cy="711200"/>
            <a:chOff x="0" y="5958222"/>
            <a:chExt cx="9144000" cy="711138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58222"/>
              <a:ext cx="9144000" cy="13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lt Başlık 2"/>
            <p:cNvSpPr txBox="1">
              <a:spLocks/>
            </p:cNvSpPr>
            <p:nvPr/>
          </p:nvSpPr>
          <p:spPr bwMode="auto">
            <a:xfrm>
              <a:off x="6228184" y="6237312"/>
              <a:ext cx="2914747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tr-TR" altLang="tr-TR" sz="2000" dirty="0" smtClean="0">
                  <a:solidFill>
                    <a:srgbClr val="FFFFFF"/>
                  </a:solidFill>
                </a:rPr>
                <a:t>www.bapk.sakarya.edu.tr</a:t>
              </a:r>
              <a:endParaRPr lang="tr-TR" altLang="tr-TR" sz="2000" dirty="0">
                <a:solidFill>
                  <a:srgbClr val="FFFFFF"/>
                </a:solidFill>
              </a:endParaRPr>
            </a:p>
          </p:txBody>
        </p:sp>
        <p:pic>
          <p:nvPicPr>
            <p:cNvPr id="7" name="Picture 4" descr="saulogo_yatay2b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6331562"/>
              <a:ext cx="2376264" cy="33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799904"/>
              </p:ext>
            </p:extLst>
          </p:nvPr>
        </p:nvGraphicFramePr>
        <p:xfrm>
          <a:off x="827584" y="1196752"/>
          <a:ext cx="7488832" cy="4562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864096"/>
                <a:gridCol w="1080120"/>
                <a:gridCol w="1152128"/>
                <a:gridCol w="1080120"/>
              </a:tblGrid>
              <a:tr h="448027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Proje Türü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/>
                </a:tc>
              </a:tr>
              <a:tr h="344061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BAP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109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85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75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18</a:t>
                      </a:r>
                      <a:endParaRPr lang="tr-TR" b="1" dirty="0"/>
                    </a:p>
                  </a:txBody>
                  <a:tcPr/>
                </a:tc>
              </a:tr>
              <a:tr h="338341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TEZ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174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93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148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98</a:t>
                      </a:r>
                      <a:endParaRPr lang="tr-TR" b="1" dirty="0"/>
                    </a:p>
                  </a:txBody>
                  <a:tcPr/>
                </a:tc>
              </a:tr>
              <a:tr h="332621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LİBAP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29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46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</a:t>
                      </a:r>
                      <a:endParaRPr lang="tr-TR" b="1" dirty="0"/>
                    </a:p>
                  </a:txBody>
                  <a:tcPr/>
                </a:tc>
              </a:tr>
              <a:tr h="326901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TUBİTAK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3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3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22 (?)</a:t>
                      </a:r>
                      <a:endParaRPr lang="tr-TR" b="1" dirty="0"/>
                    </a:p>
                  </a:txBody>
                  <a:tcPr/>
                </a:tc>
              </a:tr>
              <a:tr h="321181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SANTEZ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3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5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</a:t>
                      </a:r>
                      <a:endParaRPr lang="tr-TR" b="1" dirty="0"/>
                    </a:p>
                  </a:txBody>
                  <a:tcPr/>
                </a:tc>
              </a:tr>
              <a:tr h="315461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AB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8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5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</a:t>
                      </a:r>
                      <a:endParaRPr lang="tr-TR" b="1" dirty="0"/>
                    </a:p>
                  </a:txBody>
                  <a:tcPr/>
                </a:tc>
              </a:tr>
              <a:tr h="525765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GÜBAP</a:t>
                      </a:r>
                    </a:p>
                    <a:p>
                      <a:pPr algn="ctr"/>
                      <a:r>
                        <a:rPr lang="tr-TR" b="1" dirty="0" smtClean="0"/>
                        <a:t>(Güdümlü BAP)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15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</a:t>
                      </a:r>
                      <a:endParaRPr lang="tr-TR" b="1" dirty="0"/>
                    </a:p>
                  </a:txBody>
                  <a:tcPr/>
                </a:tc>
              </a:tr>
              <a:tr h="448027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AGEP</a:t>
                      </a:r>
                    </a:p>
                    <a:p>
                      <a:pPr algn="ctr"/>
                      <a:r>
                        <a:rPr lang="tr-TR" b="1" dirty="0" smtClean="0"/>
                        <a:t>(Altyapı</a:t>
                      </a:r>
                      <a:r>
                        <a:rPr lang="tr-TR" b="1" baseline="0" dirty="0" smtClean="0"/>
                        <a:t> Geliştirme Projesi)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</a:t>
                      </a:r>
                      <a:endParaRPr lang="tr-TR" b="1" dirty="0"/>
                    </a:p>
                  </a:txBody>
                  <a:tcPr/>
                </a:tc>
              </a:tr>
              <a:tr h="448027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Diğer Projeler </a:t>
                      </a:r>
                    </a:p>
                    <a:p>
                      <a:pPr algn="ctr"/>
                      <a:r>
                        <a:rPr lang="tr-TR" b="1" dirty="0" smtClean="0"/>
                        <a:t>(</a:t>
                      </a:r>
                      <a:r>
                        <a:rPr lang="tr-TR" b="1" dirty="0" err="1" smtClean="0"/>
                        <a:t>MARKA,UDP,vb</a:t>
                      </a:r>
                      <a:r>
                        <a:rPr lang="tr-TR" b="1" dirty="0" smtClean="0"/>
                        <a:t>.)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2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4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5</a:t>
                      </a:r>
                      <a:endParaRPr lang="tr-T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98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 smtClean="0">
                <a:solidFill>
                  <a:srgbClr val="FFFF00"/>
                </a:solidFill>
              </a:rPr>
              <a:t>TEZ Projelerinin Enstitülere Göre Dağılımı</a:t>
            </a:r>
            <a:endParaRPr lang="tr-TR" sz="40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412776"/>
            <a:ext cx="799288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up 1"/>
          <p:cNvGrpSpPr>
            <a:grpSpLocks/>
          </p:cNvGrpSpPr>
          <p:nvPr/>
        </p:nvGrpSpPr>
        <p:grpSpPr bwMode="auto">
          <a:xfrm>
            <a:off x="0" y="5957888"/>
            <a:ext cx="9144000" cy="711200"/>
            <a:chOff x="0" y="5958222"/>
            <a:chExt cx="9144000" cy="711138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58222"/>
              <a:ext cx="9144000" cy="13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lt Başlık 2"/>
            <p:cNvSpPr txBox="1">
              <a:spLocks/>
            </p:cNvSpPr>
            <p:nvPr/>
          </p:nvSpPr>
          <p:spPr bwMode="auto">
            <a:xfrm>
              <a:off x="6156176" y="6237312"/>
              <a:ext cx="2986755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tr-TR" altLang="tr-TR" sz="2000" dirty="0" smtClean="0">
                  <a:solidFill>
                    <a:srgbClr val="FFFFFF"/>
                  </a:solidFill>
                </a:rPr>
                <a:t>www.bapk.sakarya.edu.tr</a:t>
              </a:r>
              <a:endParaRPr lang="tr-TR" altLang="tr-TR" sz="2000" dirty="0">
                <a:solidFill>
                  <a:srgbClr val="FFFFFF"/>
                </a:solidFill>
              </a:endParaRPr>
            </a:p>
          </p:txBody>
        </p:sp>
        <p:pic>
          <p:nvPicPr>
            <p:cNvPr id="7" name="Picture 4" descr="saulogo_yatay2b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6331562"/>
              <a:ext cx="2376264" cy="33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299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 1"/>
          <p:cNvGrpSpPr>
            <a:grpSpLocks/>
          </p:cNvGrpSpPr>
          <p:nvPr/>
        </p:nvGrpSpPr>
        <p:grpSpPr bwMode="auto">
          <a:xfrm>
            <a:off x="0" y="5957888"/>
            <a:ext cx="9144000" cy="711200"/>
            <a:chOff x="0" y="5958222"/>
            <a:chExt cx="9144000" cy="711138"/>
          </a:xfrm>
        </p:grpSpPr>
        <p:pic>
          <p:nvPicPr>
            <p:cNvPr id="10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58222"/>
              <a:ext cx="9144000" cy="13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lt Başlık 2"/>
            <p:cNvSpPr txBox="1">
              <a:spLocks/>
            </p:cNvSpPr>
            <p:nvPr/>
          </p:nvSpPr>
          <p:spPr bwMode="auto">
            <a:xfrm>
              <a:off x="6228184" y="6237312"/>
              <a:ext cx="2914747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tr-TR" altLang="tr-TR" sz="2000" dirty="0" smtClean="0">
                  <a:solidFill>
                    <a:srgbClr val="FFFFFF"/>
                  </a:solidFill>
                </a:rPr>
                <a:t>www.bapk.sakarya.edu.tr</a:t>
              </a:r>
              <a:endParaRPr lang="tr-TR" altLang="tr-TR" sz="2000" dirty="0">
                <a:solidFill>
                  <a:srgbClr val="FFFFFF"/>
                </a:solidFill>
              </a:endParaRPr>
            </a:p>
          </p:txBody>
        </p:sp>
        <p:pic>
          <p:nvPicPr>
            <p:cNvPr id="12" name="Picture 4" descr="saulogo_yatay2b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6331562"/>
              <a:ext cx="2376264" cy="33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94" y="1195229"/>
            <a:ext cx="7706012" cy="4560203"/>
          </a:xfrm>
          <a:prstGeom prst="rect">
            <a:avLst/>
          </a:prstGeom>
        </p:spPr>
      </p:pic>
      <p:sp>
        <p:nvSpPr>
          <p:cNvPr id="7" name="Başlık 1"/>
          <p:cNvSpPr txBox="1">
            <a:spLocks/>
          </p:cNvSpPr>
          <p:nvPr/>
        </p:nvSpPr>
        <p:spPr bwMode="auto">
          <a:xfrm>
            <a:off x="889000" y="60087"/>
            <a:ext cx="73660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altLang="tr-TR" sz="3200" b="1" smtClean="0">
                <a:solidFill>
                  <a:srgbClr val="FFFF00"/>
                </a:solidFill>
              </a:rPr>
              <a:t>Yayın Teşvik Programı Kapsamında Görevlendirme Dağılımları</a:t>
            </a:r>
            <a:br>
              <a:rPr lang="tr-TR" altLang="tr-TR" sz="3200" b="1" smtClean="0">
                <a:solidFill>
                  <a:srgbClr val="FFFF00"/>
                </a:solidFill>
              </a:rPr>
            </a:br>
            <a:endParaRPr lang="tr-TR" altLang="tr-TR" sz="32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0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 1"/>
          <p:cNvGrpSpPr>
            <a:grpSpLocks/>
          </p:cNvGrpSpPr>
          <p:nvPr/>
        </p:nvGrpSpPr>
        <p:grpSpPr bwMode="auto">
          <a:xfrm>
            <a:off x="0" y="5957888"/>
            <a:ext cx="9144000" cy="711200"/>
            <a:chOff x="0" y="5958222"/>
            <a:chExt cx="9144000" cy="711138"/>
          </a:xfrm>
        </p:grpSpPr>
        <p:pic>
          <p:nvPicPr>
            <p:cNvPr id="10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58222"/>
              <a:ext cx="9144000" cy="13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lt Başlık 2"/>
            <p:cNvSpPr txBox="1">
              <a:spLocks/>
            </p:cNvSpPr>
            <p:nvPr/>
          </p:nvSpPr>
          <p:spPr bwMode="auto">
            <a:xfrm>
              <a:off x="6228184" y="6237312"/>
              <a:ext cx="2914747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tr-TR" altLang="tr-TR" sz="2000" dirty="0" smtClean="0">
                  <a:solidFill>
                    <a:srgbClr val="FFFFFF"/>
                  </a:solidFill>
                </a:rPr>
                <a:t>www.bapk.sakarya.edu.tr</a:t>
              </a:r>
              <a:endParaRPr lang="tr-TR" altLang="tr-TR" sz="2000" dirty="0">
                <a:solidFill>
                  <a:srgbClr val="FFFFFF"/>
                </a:solidFill>
              </a:endParaRPr>
            </a:p>
          </p:txBody>
        </p:sp>
        <p:pic>
          <p:nvPicPr>
            <p:cNvPr id="12" name="Picture 4" descr="saulogo_yatay2b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6331562"/>
              <a:ext cx="2376264" cy="33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Başlık 1"/>
          <p:cNvSpPr txBox="1">
            <a:spLocks/>
          </p:cNvSpPr>
          <p:nvPr/>
        </p:nvSpPr>
        <p:spPr bwMode="auto">
          <a:xfrm>
            <a:off x="925882" y="0"/>
            <a:ext cx="73660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altLang="tr-TR" sz="3200" b="1" dirty="0" smtClean="0">
                <a:solidFill>
                  <a:srgbClr val="FFFF00"/>
                </a:solidFill>
              </a:rPr>
              <a:t>Yayın Teşvik Programı Kapsamında   MADDE 7</a:t>
            </a:r>
            <a:br>
              <a:rPr lang="tr-TR" altLang="tr-TR" sz="3200" b="1" dirty="0" smtClean="0">
                <a:solidFill>
                  <a:srgbClr val="FFFF00"/>
                </a:solidFill>
              </a:rPr>
            </a:br>
            <a:endParaRPr lang="tr-TR" altLang="tr-TR" sz="3200" b="1" dirty="0" smtClean="0">
              <a:solidFill>
                <a:srgbClr val="FFFF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00" y="1273754"/>
            <a:ext cx="7439765" cy="447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0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 1"/>
          <p:cNvGrpSpPr>
            <a:grpSpLocks/>
          </p:cNvGrpSpPr>
          <p:nvPr/>
        </p:nvGrpSpPr>
        <p:grpSpPr bwMode="auto">
          <a:xfrm>
            <a:off x="0" y="5957888"/>
            <a:ext cx="9144000" cy="711200"/>
            <a:chOff x="0" y="5958222"/>
            <a:chExt cx="9144000" cy="711138"/>
          </a:xfrm>
        </p:grpSpPr>
        <p:pic>
          <p:nvPicPr>
            <p:cNvPr id="10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58222"/>
              <a:ext cx="9144000" cy="13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lt Başlık 2"/>
            <p:cNvSpPr txBox="1">
              <a:spLocks/>
            </p:cNvSpPr>
            <p:nvPr/>
          </p:nvSpPr>
          <p:spPr bwMode="auto">
            <a:xfrm>
              <a:off x="6228184" y="6237312"/>
              <a:ext cx="2914747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tr-TR" altLang="tr-TR" sz="2000" dirty="0" smtClean="0">
                  <a:solidFill>
                    <a:srgbClr val="FFFFFF"/>
                  </a:solidFill>
                </a:rPr>
                <a:t>www.bapk.sakarya.edu.tr</a:t>
              </a:r>
              <a:endParaRPr lang="tr-TR" altLang="tr-TR" sz="2000" dirty="0">
                <a:solidFill>
                  <a:srgbClr val="FFFFFF"/>
                </a:solidFill>
              </a:endParaRPr>
            </a:p>
          </p:txBody>
        </p:sp>
        <p:pic>
          <p:nvPicPr>
            <p:cNvPr id="12" name="Picture 4" descr="saulogo_yatay2b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6331562"/>
              <a:ext cx="2376264" cy="33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18" y="434147"/>
            <a:ext cx="8640961" cy="5386944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40568" y="548680"/>
            <a:ext cx="6401355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6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 Destek Ofisleri</a:t>
            </a:r>
            <a:endParaRPr lang="tr-TR" sz="4000" dirty="0"/>
          </a:p>
        </p:txBody>
      </p:sp>
      <p:graphicFrame>
        <p:nvGraphicFramePr>
          <p:cNvPr id="3" name="İçerik Yer Tutucusu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6726491"/>
              </p:ext>
            </p:extLst>
          </p:nvPr>
        </p:nvGraphicFramePr>
        <p:xfrm>
          <a:off x="611560" y="1124744"/>
          <a:ext cx="799288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up 1"/>
          <p:cNvGrpSpPr>
            <a:grpSpLocks/>
          </p:cNvGrpSpPr>
          <p:nvPr/>
        </p:nvGrpSpPr>
        <p:grpSpPr bwMode="auto">
          <a:xfrm>
            <a:off x="0" y="5957888"/>
            <a:ext cx="9144000" cy="711200"/>
            <a:chOff x="0" y="5958222"/>
            <a:chExt cx="9144000" cy="711138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58222"/>
              <a:ext cx="9144000" cy="13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lt Başlık 2"/>
            <p:cNvSpPr txBox="1">
              <a:spLocks/>
            </p:cNvSpPr>
            <p:nvPr/>
          </p:nvSpPr>
          <p:spPr bwMode="auto">
            <a:xfrm>
              <a:off x="5940152" y="6237312"/>
              <a:ext cx="3202779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tr-TR" altLang="tr-TR" sz="2000" dirty="0" smtClean="0">
                  <a:solidFill>
                    <a:srgbClr val="FFFFFF"/>
                  </a:solidFill>
                </a:rPr>
                <a:t>www.bapk.sakarya.edu.tr</a:t>
              </a:r>
              <a:endParaRPr lang="tr-TR" altLang="tr-TR" sz="2000" dirty="0">
                <a:solidFill>
                  <a:srgbClr val="FFFFFF"/>
                </a:solidFill>
              </a:endParaRPr>
            </a:p>
          </p:txBody>
        </p:sp>
        <p:pic>
          <p:nvPicPr>
            <p:cNvPr id="7" name="Picture 4" descr="saulogo_yatay2b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6331562"/>
              <a:ext cx="2376264" cy="33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339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 1"/>
          <p:cNvGrpSpPr>
            <a:grpSpLocks/>
          </p:cNvGrpSpPr>
          <p:nvPr/>
        </p:nvGrpSpPr>
        <p:grpSpPr bwMode="auto">
          <a:xfrm>
            <a:off x="0" y="5957888"/>
            <a:ext cx="9144000" cy="711200"/>
            <a:chOff x="0" y="5958222"/>
            <a:chExt cx="9144000" cy="711138"/>
          </a:xfrm>
        </p:grpSpPr>
        <p:pic>
          <p:nvPicPr>
            <p:cNvPr id="10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58222"/>
              <a:ext cx="9144000" cy="13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lt Başlık 2"/>
            <p:cNvSpPr txBox="1">
              <a:spLocks/>
            </p:cNvSpPr>
            <p:nvPr/>
          </p:nvSpPr>
          <p:spPr bwMode="auto">
            <a:xfrm>
              <a:off x="6228184" y="6237312"/>
              <a:ext cx="2914747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tr-TR" altLang="tr-TR" sz="2000" dirty="0" smtClean="0">
                  <a:solidFill>
                    <a:srgbClr val="FFFFFF"/>
                  </a:solidFill>
                </a:rPr>
                <a:t>www.bapk.sakarya.edu.tr</a:t>
              </a:r>
              <a:endParaRPr lang="tr-TR" altLang="tr-TR" sz="2000" dirty="0">
                <a:solidFill>
                  <a:srgbClr val="FFFFFF"/>
                </a:solidFill>
              </a:endParaRPr>
            </a:p>
          </p:txBody>
        </p:sp>
        <p:pic>
          <p:nvPicPr>
            <p:cNvPr id="12" name="Picture 4" descr="saulogo_yatay2b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6331562"/>
              <a:ext cx="2376264" cy="33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764704"/>
            <a:ext cx="7683333" cy="461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0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Ü sunum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SAÜ sunum</Template>
  <TotalTime>698</TotalTime>
  <Words>624</Words>
  <Application>Microsoft Office PowerPoint</Application>
  <PresentationFormat>Ekran Gösterisi (4:3)</PresentationFormat>
  <Paragraphs>149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SAÜ sunum</vt:lpstr>
      <vt:lpstr>PowerPoint Sunusu</vt:lpstr>
      <vt:lpstr>BAPK PROJE YOL HARİTASI </vt:lpstr>
      <vt:lpstr>2012-2013-2014-2015 Proje Sayıları</vt:lpstr>
      <vt:lpstr>TEZ Projelerinin Enstitülere Göre Dağılımı</vt:lpstr>
      <vt:lpstr>PowerPoint Sunusu</vt:lpstr>
      <vt:lpstr>PowerPoint Sunusu</vt:lpstr>
      <vt:lpstr>PowerPoint Sunusu</vt:lpstr>
      <vt:lpstr>Proje Destek Ofisleri</vt:lpstr>
      <vt:lpstr>PowerPoint Sunusu</vt:lpstr>
      <vt:lpstr>BAPK KAPSAMI NEDİR?</vt:lpstr>
      <vt:lpstr>Sanayi İşbirliği Projeleri</vt:lpstr>
      <vt:lpstr>Dış Kaynaklı Desteklere Teşvik Projesi</vt:lpstr>
      <vt:lpstr>Acil İhtiyaç Destek Projesi</vt:lpstr>
      <vt:lpstr>BAPK KAPSAMI NEDİR?</vt:lpstr>
      <vt:lpstr>BAPK KAPSAMI NEDİR?</vt:lpstr>
      <vt:lpstr>DESTEK MİKTARLARI</vt:lpstr>
      <vt:lpstr>BAPK SÜREÇLERİ NELERDİR?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mfbim</dc:creator>
  <cp:lastModifiedBy>MusaEken</cp:lastModifiedBy>
  <cp:revision>60</cp:revision>
  <cp:lastPrinted>2016-01-07T08:57:06Z</cp:lastPrinted>
  <dcterms:created xsi:type="dcterms:W3CDTF">2014-05-05T11:31:13Z</dcterms:created>
  <dcterms:modified xsi:type="dcterms:W3CDTF">2016-01-13T08:24:56Z</dcterms:modified>
</cp:coreProperties>
</file>