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91" r:id="rId4"/>
    <p:sldId id="297" r:id="rId5"/>
    <p:sldId id="298" r:id="rId6"/>
    <p:sldId id="299" r:id="rId7"/>
    <p:sldId id="300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279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6/8/2016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ENDÜSTRİ 4.0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>
                <a:latin typeface="Book Antiqua" panose="02040602050305030304" pitchFamily="18" charset="0"/>
              </a:rPr>
              <a:t>Prof. Dr. Orhan </a:t>
            </a:r>
            <a:r>
              <a:rPr lang="tr-TR" dirty="0" err="1" smtClean="0">
                <a:latin typeface="Book Antiqua" panose="02040602050305030304" pitchFamily="18" charset="0"/>
              </a:rPr>
              <a:t>torkul</a:t>
            </a:r>
            <a:endParaRPr lang="tr-TR" dirty="0" smtClean="0">
              <a:latin typeface="Book Antiqua" panose="0204060205030503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>
                <a:latin typeface="Book Antiqua" panose="02040602050305030304" pitchFamily="18" charset="0"/>
              </a:rPr>
              <a:t>Arş. Gör. M. Raşit cesur</a:t>
            </a:r>
            <a:endParaRPr lang="tr-TR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BULUT BİLİŞİM VE SANALLAŞTIRMA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>
                <a:latin typeface="Book Antiqua" panose="02040602050305030304" pitchFamily="18" charset="0"/>
              </a:rPr>
              <a:t>Açık </a:t>
            </a:r>
            <a:r>
              <a:rPr lang="tr-TR" dirty="0" smtClean="0">
                <a:latin typeface="Book Antiqua" panose="02040602050305030304" pitchFamily="18" charset="0"/>
              </a:rPr>
              <a:t>bulut internet üzerinden </a:t>
            </a:r>
            <a:r>
              <a:rPr lang="tr-TR" dirty="0" smtClean="0">
                <a:latin typeface="Book Antiqua" panose="02040602050305030304" pitchFamily="18" charset="0"/>
              </a:rPr>
              <a:t>herkesin </a:t>
            </a:r>
            <a:r>
              <a:rPr lang="tr-TR" dirty="0" smtClean="0">
                <a:latin typeface="Book Antiqua" panose="02040602050305030304" pitchFamily="18" charset="0"/>
              </a:rPr>
              <a:t>erişebildiği bulut sistemidir. 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Açık bulut sistemler genellikle üyelik </a:t>
            </a:r>
            <a:r>
              <a:rPr lang="tr-TR" dirty="0" smtClean="0">
                <a:latin typeface="Book Antiqua" panose="02040602050305030304" pitchFamily="18" charset="0"/>
              </a:rPr>
              <a:t>tabanlı </a:t>
            </a:r>
            <a:r>
              <a:rPr lang="tr-TR" dirty="0" smtClean="0">
                <a:latin typeface="Book Antiqua" panose="02040602050305030304" pitchFamily="18" charset="0"/>
              </a:rPr>
              <a:t>çalışmaktadırlar.</a:t>
            </a:r>
            <a:endParaRPr lang="tr-TR" dirty="0">
              <a:latin typeface="Book Antiqua" panose="02040602050305030304" pitchFamily="18" charset="0"/>
            </a:endParaRPr>
          </a:p>
          <a:p>
            <a:r>
              <a:rPr lang="tr-TR" dirty="0" smtClean="0">
                <a:latin typeface="Book Antiqua" panose="02040602050305030304" pitchFamily="18" charset="0"/>
              </a:rPr>
              <a:t>Özel bulut ise internete açılmayan, sadece işletmenin içinde faaliyet gösteren bir sistemdir.</a:t>
            </a:r>
          </a:p>
          <a:p>
            <a:r>
              <a:rPr lang="tr-TR" dirty="0" err="1" smtClean="0">
                <a:latin typeface="Book Antiqua" panose="02040602050305030304" pitchFamily="18" charset="0"/>
              </a:rPr>
              <a:t>Hibrit</a:t>
            </a:r>
            <a:r>
              <a:rPr lang="tr-TR" dirty="0" smtClean="0">
                <a:latin typeface="Book Antiqua" panose="02040602050305030304" pitchFamily="18" charset="0"/>
              </a:rPr>
              <a:t> bulut ise özel bulut yetersiz kaldığında bir açık bulut sisteminden alınan hizmet ile ortaya çıkar. Bu yapıda her iki tür bir arada çalışır.</a:t>
            </a:r>
          </a:p>
        </p:txBody>
      </p:sp>
    </p:spTree>
    <p:extLst>
      <p:ext uri="{BB962C8B-B14F-4D97-AF65-F5344CB8AC3E}">
        <p14:creationId xmlns:p14="http://schemas.microsoft.com/office/powerpoint/2010/main" val="25971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BULUT </a:t>
            </a:r>
            <a:r>
              <a:rPr lang="tr-TR" dirty="0" smtClean="0">
                <a:latin typeface="Book Antiqua" panose="02040602050305030304" pitchFamily="18" charset="0"/>
              </a:rPr>
              <a:t>BİLİŞİM REFERANS MODELİ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Bulut bilgi işleme servisleri içerik bakımından üç gruba ayrılır;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Servis olarak alt yapı [</a:t>
            </a:r>
            <a:r>
              <a:rPr lang="tr-TR" dirty="0" err="1" smtClean="0">
                <a:latin typeface="Book Antiqua" panose="02040602050305030304" pitchFamily="18" charset="0"/>
              </a:rPr>
              <a:t>Infrastructure</a:t>
            </a:r>
            <a:r>
              <a:rPr lang="tr-TR" dirty="0" smtClean="0">
                <a:latin typeface="Book Antiqua" panose="02040602050305030304" pitchFamily="18" charset="0"/>
              </a:rPr>
              <a:t>-as-a-Service (</a:t>
            </a:r>
            <a:r>
              <a:rPr lang="tr-TR" dirty="0" err="1" smtClean="0">
                <a:latin typeface="Book Antiqua" panose="02040602050305030304" pitchFamily="18" charset="0"/>
              </a:rPr>
              <a:t>IaaS</a:t>
            </a:r>
            <a:r>
              <a:rPr lang="tr-TR" dirty="0" smtClean="0">
                <a:latin typeface="Book Antiqua" panose="02040602050305030304" pitchFamily="18" charset="0"/>
              </a:rPr>
              <a:t>)]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Servis olarak </a:t>
            </a:r>
            <a:r>
              <a:rPr lang="tr-TR" dirty="0" smtClean="0">
                <a:latin typeface="Book Antiqua" panose="02040602050305030304" pitchFamily="18" charset="0"/>
              </a:rPr>
              <a:t>platform [Platform-as-a-Service (</a:t>
            </a:r>
            <a:r>
              <a:rPr lang="tr-TR" dirty="0" err="1" smtClean="0">
                <a:latin typeface="Book Antiqua" panose="02040602050305030304" pitchFamily="18" charset="0"/>
              </a:rPr>
              <a:t>PaaS</a:t>
            </a:r>
            <a:r>
              <a:rPr lang="tr-TR" dirty="0" smtClean="0">
                <a:latin typeface="Book Antiqua" panose="02040602050305030304" pitchFamily="18" charset="0"/>
              </a:rPr>
              <a:t>)]</a:t>
            </a:r>
          </a:p>
          <a:p>
            <a:pPr lvl="1"/>
            <a:r>
              <a:rPr lang="tr-TR" dirty="0">
                <a:latin typeface="Book Antiqua" panose="02040602050305030304" pitchFamily="18" charset="0"/>
              </a:rPr>
              <a:t>Servis olarak </a:t>
            </a:r>
            <a:r>
              <a:rPr lang="tr-TR" dirty="0" smtClean="0">
                <a:latin typeface="Book Antiqua" panose="02040602050305030304" pitchFamily="18" charset="0"/>
              </a:rPr>
              <a:t>yazılım [Software-as-a-Service (</a:t>
            </a:r>
            <a:r>
              <a:rPr lang="tr-TR" dirty="0" err="1" smtClean="0">
                <a:latin typeface="Book Antiqua" panose="02040602050305030304" pitchFamily="18" charset="0"/>
              </a:rPr>
              <a:t>SaaS</a:t>
            </a:r>
            <a:r>
              <a:rPr lang="tr-TR" dirty="0" smtClean="0">
                <a:latin typeface="Book Antiqua" panose="02040602050305030304" pitchFamily="18" charset="0"/>
              </a:rPr>
              <a:t>)]</a:t>
            </a:r>
          </a:p>
          <a:p>
            <a:r>
              <a:rPr lang="tr-TR" dirty="0" err="1" smtClean="0">
                <a:latin typeface="Book Antiqua" panose="02040602050305030304" pitchFamily="18" charset="0"/>
              </a:rPr>
              <a:t>IaaS</a:t>
            </a:r>
            <a:r>
              <a:rPr lang="tr-TR" dirty="0" smtClean="0">
                <a:latin typeface="Book Antiqua" panose="02040602050305030304" pitchFamily="18" charset="0"/>
              </a:rPr>
              <a:t> veri depolama ağ hizmetlerini kapsar. </a:t>
            </a:r>
            <a:r>
              <a:rPr lang="tr-TR" dirty="0" err="1" smtClean="0">
                <a:latin typeface="Book Antiqua" panose="02040602050305030304" pitchFamily="18" charset="0"/>
              </a:rPr>
              <a:t>DropBox</a:t>
            </a:r>
            <a:r>
              <a:rPr lang="tr-TR" dirty="0" smtClean="0">
                <a:latin typeface="Book Antiqua" panose="02040602050305030304" pitchFamily="18" charset="0"/>
              </a:rPr>
              <a:t> ve </a:t>
            </a:r>
            <a:r>
              <a:rPr lang="tr-TR" dirty="0" err="1" smtClean="0">
                <a:latin typeface="Book Antiqua" panose="02040602050305030304" pitchFamily="18" charset="0"/>
              </a:rPr>
              <a:t>vCloud</a:t>
            </a:r>
            <a:r>
              <a:rPr lang="tr-TR" dirty="0" smtClean="0">
                <a:latin typeface="Book Antiqua" panose="02040602050305030304" pitchFamily="18" charset="0"/>
              </a:rPr>
              <a:t> bu yapının güzel birer örneğidir.</a:t>
            </a:r>
          </a:p>
        </p:txBody>
      </p:sp>
    </p:spTree>
    <p:extLst>
      <p:ext uri="{BB962C8B-B14F-4D97-AF65-F5344CB8AC3E}">
        <p14:creationId xmlns:p14="http://schemas.microsoft.com/office/powerpoint/2010/main" val="398151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BÜYÜK VERİ VE NESNELERİN İNTERNETİ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Büyük veri, büyük miktarda ve klasik yöntemlerle işlenemeyecek karmaşıklıktaki veridir.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Büyük veri, </a:t>
            </a:r>
            <a:r>
              <a:rPr lang="tr-TR" dirty="0" err="1" smtClean="0">
                <a:latin typeface="Book Antiqua" panose="02040602050305030304" pitchFamily="18" charset="0"/>
              </a:rPr>
              <a:t>veritabanlarında</a:t>
            </a:r>
            <a:r>
              <a:rPr lang="tr-TR" dirty="0" smtClean="0">
                <a:latin typeface="Book Antiqua" panose="02040602050305030304" pitchFamily="18" charset="0"/>
              </a:rPr>
              <a:t> saklanan standart veri türleri değil; video, ses, resim, ofis </a:t>
            </a:r>
            <a:r>
              <a:rPr lang="tr-TR" dirty="0" smtClean="0">
                <a:latin typeface="Book Antiqua" panose="02040602050305030304" pitchFamily="18" charset="0"/>
              </a:rPr>
              <a:t>dokümanları </a:t>
            </a:r>
            <a:r>
              <a:rPr lang="tr-TR" dirty="0" smtClean="0">
                <a:latin typeface="Book Antiqua" panose="02040602050305030304" pitchFamily="18" charset="0"/>
              </a:rPr>
              <a:t>ve </a:t>
            </a:r>
            <a:r>
              <a:rPr lang="tr-TR" dirty="0" err="1" smtClean="0">
                <a:latin typeface="Book Antiqua" panose="02040602050305030304" pitchFamily="18" charset="0"/>
              </a:rPr>
              <a:t>pdf</a:t>
            </a:r>
            <a:r>
              <a:rPr lang="tr-TR" dirty="0" smtClean="0">
                <a:latin typeface="Book Antiqua" panose="02040602050305030304" pitchFamily="18" charset="0"/>
              </a:rPr>
              <a:t> gibi çok farklı türdeki dosyaların işlenmesinden oluşan veridir.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Nesnelerin interneti, gömülü sistemlerin internet uygulamasıdır.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Google </a:t>
            </a:r>
            <a:r>
              <a:rPr lang="tr-TR" dirty="0" err="1" smtClean="0">
                <a:latin typeface="Book Antiqua" panose="02040602050305030304" pitchFamily="18" charset="0"/>
              </a:rPr>
              <a:t>glass</a:t>
            </a:r>
            <a:r>
              <a:rPr lang="tr-TR" dirty="0" smtClean="0">
                <a:latin typeface="Book Antiqua" panose="02040602050305030304" pitchFamily="18" charset="0"/>
              </a:rPr>
              <a:t>, akıllı telefonlar </a:t>
            </a:r>
            <a:r>
              <a:rPr lang="tr-TR" dirty="0" err="1" smtClean="0">
                <a:latin typeface="Book Antiqua" panose="02040602050305030304" pitchFamily="18" charset="0"/>
              </a:rPr>
              <a:t>vb</a:t>
            </a:r>
            <a:r>
              <a:rPr lang="tr-TR" dirty="0" smtClean="0">
                <a:latin typeface="Book Antiqua" panose="0204060205030503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38914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DERİN ÖĞRENME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Yapay zeka </a:t>
            </a:r>
            <a:r>
              <a:rPr lang="tr-TR" dirty="0" smtClean="0">
                <a:latin typeface="Book Antiqua" panose="02040602050305030304" pitchFamily="18" charset="0"/>
              </a:rPr>
              <a:t>metotlarının </a:t>
            </a:r>
            <a:r>
              <a:rPr lang="tr-TR" dirty="0" err="1" smtClean="0">
                <a:latin typeface="Book Antiqua" panose="02040602050305030304" pitchFamily="18" charset="0"/>
              </a:rPr>
              <a:t>hibrit</a:t>
            </a:r>
            <a:r>
              <a:rPr lang="tr-TR" dirty="0" smtClean="0">
                <a:latin typeface="Book Antiqua" panose="02040602050305030304" pitchFamily="18" charset="0"/>
              </a:rPr>
              <a:t> kullanımı ile, çevreyi algılayabilen ve insan gibi öğrenebilen sistemlerin oluşturulmasıdır.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Google’ın </a:t>
            </a:r>
            <a:r>
              <a:rPr lang="tr-TR" dirty="0" smtClean="0">
                <a:latin typeface="Book Antiqua" panose="02040602050305030304" pitchFamily="18" charset="0"/>
              </a:rPr>
              <a:t>geliştirdiği </a:t>
            </a:r>
            <a:r>
              <a:rPr lang="tr-TR" dirty="0" err="1" smtClean="0">
                <a:latin typeface="Book Antiqua" panose="02040602050305030304" pitchFamily="18" charset="0"/>
              </a:rPr>
              <a:t>tetris</a:t>
            </a:r>
            <a:r>
              <a:rPr lang="tr-TR" dirty="0" smtClean="0">
                <a:latin typeface="Book Antiqua" panose="02040602050305030304" pitchFamily="18" charset="0"/>
              </a:rPr>
              <a:t> oynayabilen robot.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Youtube’un videolardaki kedileri tespit edebilmesi.</a:t>
            </a:r>
          </a:p>
        </p:txBody>
      </p:sp>
    </p:spTree>
    <p:extLst>
      <p:ext uri="{BB962C8B-B14F-4D97-AF65-F5344CB8AC3E}">
        <p14:creationId xmlns:p14="http://schemas.microsoft.com/office/powerpoint/2010/main" val="102343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Zeki Kampüs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Kampüslerde </a:t>
            </a:r>
            <a:r>
              <a:rPr lang="tr-TR" dirty="0" smtClean="0">
                <a:latin typeface="Book Antiqua" panose="02040602050305030304" pitchFamily="18" charset="0"/>
              </a:rPr>
              <a:t>endüstri 4.0 uygulamasının gerçekleştirilmesidir.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Zeki bir </a:t>
            </a:r>
            <a:r>
              <a:rPr lang="tr-TR" dirty="0" smtClean="0">
                <a:latin typeface="Book Antiqua" panose="02040602050305030304" pitchFamily="18" charset="0"/>
              </a:rPr>
              <a:t>kampüste </a:t>
            </a:r>
            <a:r>
              <a:rPr lang="tr-TR" dirty="0" smtClean="0">
                <a:latin typeface="Book Antiqua" panose="02040602050305030304" pitchFamily="18" charset="0"/>
              </a:rPr>
              <a:t>bulunması gereken unsurlar;</a:t>
            </a:r>
          </a:p>
          <a:p>
            <a:pPr lvl="1"/>
            <a:r>
              <a:rPr lang="tr-TR" dirty="0" err="1" smtClean="0">
                <a:latin typeface="Book Antiqua" panose="02040602050305030304" pitchFamily="18" charset="0"/>
              </a:rPr>
              <a:t>Mooc</a:t>
            </a:r>
            <a:r>
              <a:rPr lang="tr-TR" dirty="0" smtClean="0">
                <a:latin typeface="Book Antiqua" panose="02040602050305030304" pitchFamily="18" charset="0"/>
              </a:rPr>
              <a:t> sistemleri ile çevrimiçi dersler;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Bina yönetim sistemleri;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Trafik yönetim sistemleri;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Güvenlik sistemleri;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Raporlama sistemleri;</a:t>
            </a:r>
          </a:p>
        </p:txBody>
      </p:sp>
    </p:spTree>
    <p:extLst>
      <p:ext uri="{BB962C8B-B14F-4D97-AF65-F5344CB8AC3E}">
        <p14:creationId xmlns:p14="http://schemas.microsoft.com/office/powerpoint/2010/main" val="247145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Kaynakça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IBM </a:t>
            </a:r>
            <a:r>
              <a:rPr lang="tr-TR" dirty="0" err="1" smtClean="0">
                <a:latin typeface="Book Antiqua" panose="02040602050305030304" pitchFamily="18" charset="0"/>
              </a:rPr>
              <a:t>Smarter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Education</a:t>
            </a:r>
            <a:r>
              <a:rPr lang="tr-TR" dirty="0" smtClean="0">
                <a:latin typeface="Book Antiqua" panose="02040602050305030304" pitchFamily="18" charset="0"/>
              </a:rPr>
              <a:t>, http</a:t>
            </a:r>
            <a:r>
              <a:rPr lang="tr-TR" dirty="0">
                <a:latin typeface="Book Antiqua" panose="02040602050305030304" pitchFamily="18" charset="0"/>
              </a:rPr>
              <a:t>://</a:t>
            </a:r>
            <a:r>
              <a:rPr lang="tr-TR" dirty="0" smtClean="0">
                <a:latin typeface="Book Antiqua" panose="02040602050305030304" pitchFamily="18" charset="0"/>
              </a:rPr>
              <a:t>www.ibm.com/</a:t>
            </a:r>
            <a:r>
              <a:rPr lang="tr-TR" dirty="0" err="1" smtClean="0">
                <a:latin typeface="Book Antiqua" panose="02040602050305030304" pitchFamily="18" charset="0"/>
              </a:rPr>
              <a:t>smarterplanet</a:t>
            </a:r>
            <a:r>
              <a:rPr lang="tr-TR" dirty="0" smtClean="0">
                <a:latin typeface="Book Antiqua" panose="02040602050305030304" pitchFamily="18" charset="0"/>
              </a:rPr>
              <a:t>/us/en/</a:t>
            </a:r>
            <a:r>
              <a:rPr lang="tr-TR" dirty="0" err="1" smtClean="0">
                <a:latin typeface="Book Antiqua" panose="02040602050305030304" pitchFamily="18" charset="0"/>
              </a:rPr>
              <a:t>smarter_cities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solutions</a:t>
            </a:r>
            <a:r>
              <a:rPr lang="tr-TR" dirty="0" smtClean="0">
                <a:latin typeface="Book Antiqua" panose="02040602050305030304" pitchFamily="18" charset="0"/>
              </a:rPr>
              <a:t>/</a:t>
            </a:r>
            <a:r>
              <a:rPr lang="tr-TR" dirty="0" err="1" smtClean="0">
                <a:latin typeface="Book Antiqua" panose="02040602050305030304" pitchFamily="18" charset="0"/>
              </a:rPr>
              <a:t>human_solutions</a:t>
            </a:r>
            <a:r>
              <a:rPr lang="tr-TR" dirty="0">
                <a:latin typeface="Book Antiqua" panose="02040602050305030304" pitchFamily="18" charset="0"/>
              </a:rPr>
              <a:t>/#</a:t>
            </a:r>
            <a:r>
              <a:rPr lang="tr-TR" dirty="0" err="1" smtClean="0">
                <a:latin typeface="Book Antiqua" panose="02040602050305030304" pitchFamily="18" charset="0"/>
              </a:rPr>
              <a:t>solutions_education</a:t>
            </a:r>
            <a:r>
              <a:rPr lang="tr-TR" dirty="0" smtClean="0">
                <a:latin typeface="Book Antiqua" panose="02040602050305030304" pitchFamily="18" charset="0"/>
              </a:rPr>
              <a:t>, 02.06.2016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Smart </a:t>
            </a:r>
            <a:r>
              <a:rPr lang="tr-TR" dirty="0" err="1" smtClean="0">
                <a:latin typeface="Book Antiqua" panose="02040602050305030304" pitchFamily="18" charset="0"/>
              </a:rPr>
              <a:t>Campus</a:t>
            </a:r>
            <a:r>
              <a:rPr lang="tr-TR" dirty="0" smtClean="0">
                <a:latin typeface="Book Antiqua" panose="02040602050305030304" pitchFamily="18" charset="0"/>
              </a:rPr>
              <a:t>, http</a:t>
            </a:r>
            <a:r>
              <a:rPr lang="tr-TR" dirty="0">
                <a:latin typeface="Book Antiqua" panose="02040602050305030304" pitchFamily="18" charset="0"/>
              </a:rPr>
              <a:t>://</a:t>
            </a:r>
            <a:r>
              <a:rPr lang="tr-TR" dirty="0" smtClean="0">
                <a:latin typeface="Book Antiqua" panose="02040602050305030304" pitchFamily="18" charset="0"/>
              </a:rPr>
              <a:t>aquitas-solutions.com/smbuilding.html, </a:t>
            </a:r>
            <a:r>
              <a:rPr lang="tr-TR" dirty="0">
                <a:latin typeface="Book Antiqua" panose="02040602050305030304" pitchFamily="18" charset="0"/>
              </a:rPr>
              <a:t>02.06.2016</a:t>
            </a:r>
          </a:p>
          <a:p>
            <a:r>
              <a:rPr lang="tr-TR" dirty="0">
                <a:latin typeface="Book Antiqua" panose="02040602050305030304" pitchFamily="18" charset="0"/>
              </a:rPr>
              <a:t>Endüstri 4.0, https://</a:t>
            </a:r>
            <a:r>
              <a:rPr lang="tr-TR" dirty="0" smtClean="0">
                <a:latin typeface="Book Antiqua" panose="02040602050305030304" pitchFamily="18" charset="0"/>
              </a:rPr>
              <a:t>en.wikipedia.org/wiki/Industry_4.0, </a:t>
            </a:r>
            <a:r>
              <a:rPr lang="tr-TR" dirty="0">
                <a:latin typeface="Book Antiqua" panose="02040602050305030304" pitchFamily="18" charset="0"/>
              </a:rPr>
              <a:t>02.06.2016</a:t>
            </a:r>
          </a:p>
          <a:p>
            <a:r>
              <a:rPr lang="en-US" dirty="0">
                <a:latin typeface="Book Antiqua" panose="02040602050305030304" pitchFamily="18" charset="0"/>
              </a:rPr>
              <a:t>Deep Learning, Ian </a:t>
            </a:r>
            <a:r>
              <a:rPr lang="en-US" dirty="0" err="1">
                <a:latin typeface="Book Antiqua" panose="02040602050305030304" pitchFamily="18" charset="0"/>
              </a:rPr>
              <a:t>Goodfellow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Yoshua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err="1">
                <a:latin typeface="Book Antiqua" panose="02040602050305030304" pitchFamily="18" charset="0"/>
              </a:rPr>
              <a:t>Bengio</a:t>
            </a:r>
            <a:r>
              <a:rPr lang="en-US" dirty="0">
                <a:latin typeface="Book Antiqua" panose="02040602050305030304" pitchFamily="18" charset="0"/>
              </a:rPr>
              <a:t> and Aaron </a:t>
            </a:r>
            <a:r>
              <a:rPr lang="en-US" dirty="0" err="1">
                <a:latin typeface="Book Antiqua" panose="02040602050305030304" pitchFamily="18" charset="0"/>
              </a:rPr>
              <a:t>Courville</a:t>
            </a:r>
            <a:r>
              <a:rPr lang="en-US" dirty="0">
                <a:latin typeface="Book Antiqua" panose="02040602050305030304" pitchFamily="18" charset="0"/>
              </a:rPr>
              <a:t>, Book in preparation for MIT Press, </a:t>
            </a:r>
            <a:r>
              <a:rPr lang="en-US" dirty="0" smtClean="0">
                <a:latin typeface="Book Antiqua" panose="02040602050305030304" pitchFamily="18" charset="0"/>
              </a:rPr>
              <a:t>2016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74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Kaynakça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err="1">
                <a:latin typeface="Book Antiqua" panose="02040602050305030304" pitchFamily="18" charset="0"/>
              </a:rPr>
              <a:t>Rajkumar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Buyya</a:t>
            </a:r>
            <a:r>
              <a:rPr lang="tr-TR" dirty="0">
                <a:latin typeface="Book Antiqua" panose="02040602050305030304" pitchFamily="18" charset="0"/>
              </a:rPr>
              <a:t>, </a:t>
            </a:r>
            <a:r>
              <a:rPr lang="tr-TR" dirty="0" err="1">
                <a:latin typeface="Book Antiqua" panose="02040602050305030304" pitchFamily="18" charset="0"/>
              </a:rPr>
              <a:t>Christian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Vecchiola</a:t>
            </a:r>
            <a:r>
              <a:rPr lang="tr-TR" dirty="0">
                <a:latin typeface="Book Antiqua" panose="02040602050305030304" pitchFamily="18" charset="0"/>
              </a:rPr>
              <a:t>, S. </a:t>
            </a:r>
            <a:r>
              <a:rPr lang="tr-TR" dirty="0" err="1">
                <a:latin typeface="Book Antiqua" panose="02040602050305030304" pitchFamily="18" charset="0"/>
              </a:rPr>
              <a:t>Thamarai</a:t>
            </a:r>
            <a:r>
              <a:rPr lang="tr-TR" dirty="0">
                <a:latin typeface="Book Antiqua" panose="02040602050305030304" pitchFamily="18" charset="0"/>
              </a:rPr>
              <a:t> Selvi, Mastering </a:t>
            </a:r>
            <a:r>
              <a:rPr lang="tr-TR" dirty="0" err="1">
                <a:latin typeface="Book Antiqua" panose="02040602050305030304" pitchFamily="18" charset="0"/>
              </a:rPr>
              <a:t>Cloud</a:t>
            </a:r>
            <a:r>
              <a:rPr lang="tr-TR" dirty="0">
                <a:latin typeface="Book Antiqua" panose="02040602050305030304" pitchFamily="18" charset="0"/>
              </a:rPr>
              <a:t> Computing: </a:t>
            </a:r>
            <a:r>
              <a:rPr lang="tr-TR" dirty="0" err="1">
                <a:latin typeface="Book Antiqua" panose="02040602050305030304" pitchFamily="18" charset="0"/>
              </a:rPr>
              <a:t>Foundations</a:t>
            </a:r>
            <a:r>
              <a:rPr lang="tr-TR" dirty="0">
                <a:latin typeface="Book Antiqua" panose="02040602050305030304" pitchFamily="18" charset="0"/>
              </a:rPr>
              <a:t> </a:t>
            </a:r>
            <a:r>
              <a:rPr lang="tr-TR" dirty="0" err="1">
                <a:latin typeface="Book Antiqua" panose="02040602050305030304" pitchFamily="18" charset="0"/>
              </a:rPr>
              <a:t>and</a:t>
            </a:r>
            <a:r>
              <a:rPr lang="tr-TR" dirty="0">
                <a:latin typeface="Book Antiqua" panose="02040602050305030304" pitchFamily="18" charset="0"/>
              </a:rPr>
              <a:t> Applications Programming, 2013</a:t>
            </a:r>
          </a:p>
        </p:txBody>
      </p:sp>
    </p:spTree>
    <p:extLst>
      <p:ext uri="{BB962C8B-B14F-4D97-AF65-F5344CB8AC3E}">
        <p14:creationId xmlns:p14="http://schemas.microsoft.com/office/powerpoint/2010/main" val="289069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tr-TR" sz="4400" b="1" dirty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endParaRPr lang="tr-TR" sz="4400" b="1" dirty="0" smtClean="0">
              <a:latin typeface="Book Antiqua" panose="02040602050305030304" pitchFamily="18" charset="0"/>
            </a:endParaRPr>
          </a:p>
          <a:p>
            <a:pPr marL="0" indent="0" algn="ctr">
              <a:buNone/>
            </a:pPr>
            <a:r>
              <a:rPr lang="tr-TR" sz="4400" b="1" dirty="0" smtClean="0">
                <a:latin typeface="Book Antiqua" panose="02040602050305030304" pitchFamily="18" charset="0"/>
              </a:rPr>
              <a:t>TEŞEKKÜRLER</a:t>
            </a:r>
            <a:endParaRPr lang="tr-TR" sz="44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29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latin typeface="Book Antiqua" panose="02040602050305030304" pitchFamily="18" charset="0"/>
              </a:rPr>
              <a:t>içeriK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dirty="0" smtClean="0">
                <a:latin typeface="Book Antiqua" panose="02040602050305030304" pitchFamily="18" charset="0"/>
              </a:rPr>
              <a:t>Sanayi Devrimi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latin typeface="Book Antiqua" panose="02040602050305030304" pitchFamily="18" charset="0"/>
              </a:rPr>
              <a:t>Endüstri 4.0</a:t>
            </a:r>
            <a:endParaRPr lang="tr-TR" dirty="0">
              <a:latin typeface="Book Antiqua" panose="0204060205030503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tr-TR" dirty="0">
                <a:latin typeface="Book Antiqua" panose="02040602050305030304" pitchFamily="18" charset="0"/>
              </a:rPr>
              <a:t>Yeni </a:t>
            </a:r>
            <a:r>
              <a:rPr lang="tr-TR" dirty="0" smtClean="0">
                <a:latin typeface="Book Antiqua" panose="02040602050305030304" pitchFamily="18" charset="0"/>
              </a:rPr>
              <a:t>Teknolojiler</a:t>
            </a:r>
          </a:p>
          <a:p>
            <a:pPr marL="457200" indent="-457200">
              <a:buFont typeface="+mj-lt"/>
              <a:buAutoNum type="arabicPeriod"/>
            </a:pPr>
            <a:r>
              <a:rPr lang="tr-TR" dirty="0" smtClean="0">
                <a:latin typeface="Book Antiqua" panose="02040602050305030304" pitchFamily="18" charset="0"/>
              </a:rPr>
              <a:t>Zeki Kampüs</a:t>
            </a:r>
          </a:p>
        </p:txBody>
      </p:sp>
    </p:spTree>
    <p:extLst>
      <p:ext uri="{BB962C8B-B14F-4D97-AF65-F5344CB8AC3E}">
        <p14:creationId xmlns:p14="http://schemas.microsoft.com/office/powerpoint/2010/main" val="352761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SANAYİ DEVRİMİ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1800’lü yıllarda </a:t>
            </a:r>
            <a:r>
              <a:rPr lang="tr-TR" dirty="0">
                <a:latin typeface="Book Antiqua" panose="02040602050305030304" pitchFamily="18" charset="0"/>
              </a:rPr>
              <a:t>buharlı makinaların James </a:t>
            </a:r>
            <a:r>
              <a:rPr lang="tr-TR" dirty="0" err="1" smtClean="0">
                <a:latin typeface="Book Antiqua" panose="02040602050305030304" pitchFamily="18" charset="0"/>
              </a:rPr>
              <a:t>Watt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>
                <a:latin typeface="Book Antiqua" panose="02040602050305030304" pitchFamily="18" charset="0"/>
              </a:rPr>
              <a:t>tarafından </a:t>
            </a:r>
            <a:r>
              <a:rPr lang="tr-TR" dirty="0" smtClean="0">
                <a:latin typeface="Book Antiqua" panose="02040602050305030304" pitchFamily="18" charset="0"/>
              </a:rPr>
              <a:t>icat edilmesiyle başladı.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Sanayi </a:t>
            </a:r>
            <a:r>
              <a:rPr lang="tr-TR" dirty="0">
                <a:latin typeface="Book Antiqua" panose="02040602050305030304" pitchFamily="18" charset="0"/>
              </a:rPr>
              <a:t>d</a:t>
            </a:r>
            <a:r>
              <a:rPr lang="tr-TR" dirty="0" smtClean="0">
                <a:latin typeface="Book Antiqua" panose="02040602050305030304" pitchFamily="18" charset="0"/>
              </a:rPr>
              <a:t>evriminin gereklilikleri;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Standartlaşma;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İnsan, makina, malzeme, para, bilişim ve enerji kaynaklarının yönetimi;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Verimlilik;</a:t>
            </a:r>
          </a:p>
        </p:txBody>
      </p:sp>
    </p:spTree>
    <p:extLst>
      <p:ext uri="{BB962C8B-B14F-4D97-AF65-F5344CB8AC3E}">
        <p14:creationId xmlns:p14="http://schemas.microsoft.com/office/powerpoint/2010/main" val="8190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SANAYİNİN GELİŞİMİ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Sanayi devrimi ile mekanikleşme başladı. (1760-1870)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2. sanayi devrimi ile teknolojik ilerleme sağlandı. (1870-1914)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3. sanayi devrimi ile sanayide bilgisayar teknolojisi ve otomasyon kullanımı başladı. (1914-2014)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4. sanayi devrimi ile siber fiziksel sistemler sanayide kullanılmaya başlandı. (2014-)</a:t>
            </a:r>
          </a:p>
        </p:txBody>
      </p:sp>
    </p:spTree>
    <p:extLst>
      <p:ext uri="{BB962C8B-B14F-4D97-AF65-F5344CB8AC3E}">
        <p14:creationId xmlns:p14="http://schemas.microsoft.com/office/powerpoint/2010/main" val="23165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SANAYİNİN GELİŞİMİ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>
              <a:latin typeface="Book Antiqua" panose="02040602050305030304" pitchFamily="18" charset="0"/>
            </a:endParaRPr>
          </a:p>
        </p:txBody>
      </p:sp>
      <p:pic>
        <p:nvPicPr>
          <p:cNvPr id="1026" name="Picture 2" descr="https://upload.wikimedia.org/wikipedia/commons/thumb/c/c8/Industry_4.0.png/500px-Industry_4.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2105" y="2326321"/>
            <a:ext cx="7442960" cy="3617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342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ENDÜSTRİ 4.0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Endüstri 4.0, yani 4. sanayi devrimi ile zeki ve birbiriyle haberleşen sistemler endüstride kullanılmaya başlandı.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4. sanayi devrimini oluşturan yenilikler;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Bulut bilişim ve sanallaştırma;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Büyük veri;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Nesnelerin interneti;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Yapay zekada yeni yaklaşımlar (</a:t>
            </a:r>
            <a:r>
              <a:rPr lang="tr-TR" dirty="0" err="1" smtClean="0">
                <a:latin typeface="Book Antiqua" panose="02040602050305030304" pitchFamily="18" charset="0"/>
              </a:rPr>
              <a:t>deep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learning</a:t>
            </a:r>
            <a:r>
              <a:rPr lang="tr-TR" dirty="0" smtClean="0">
                <a:latin typeface="Book Antiqua" panose="0204060205030503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163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ENDÜSTRİ 4.0</a:t>
            </a:r>
            <a:endParaRPr lang="tr-TR" dirty="0">
              <a:latin typeface="Book Antiqua" panose="0204060205030503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Book Antiqua" panose="02040602050305030304" pitchFamily="18" charset="0"/>
              </a:rPr>
              <a:t>Endüstri 4.0 ile değişen endüstri;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Kütüphaneden elektronik kitaba;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CD mağazalarından çevrimiçi yayınlara;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Taksilerden ortak yol uygulamalarına;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Sarı sayfalardan mobil ilan uygulamalarına;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Klasik üniversitelerden </a:t>
            </a:r>
            <a:r>
              <a:rPr lang="tr-TR" dirty="0" err="1">
                <a:latin typeface="Book Antiqua" panose="02040602050305030304" pitchFamily="18" charset="0"/>
              </a:rPr>
              <a:t>M</a:t>
            </a:r>
            <a:r>
              <a:rPr lang="tr-TR" dirty="0" err="1" smtClean="0">
                <a:latin typeface="Book Antiqua" panose="02040602050305030304" pitchFamily="18" charset="0"/>
              </a:rPr>
              <a:t>ooc</a:t>
            </a:r>
            <a:r>
              <a:rPr lang="tr-TR" dirty="0" smtClean="0">
                <a:latin typeface="Book Antiqua" panose="02040602050305030304" pitchFamily="18" charset="0"/>
              </a:rPr>
              <a:t> sistemlerine geçiş söz konusudur.</a:t>
            </a:r>
          </a:p>
        </p:txBody>
      </p:sp>
    </p:spTree>
    <p:extLst>
      <p:ext uri="{BB962C8B-B14F-4D97-AF65-F5344CB8AC3E}">
        <p14:creationId xmlns:p14="http://schemas.microsoft.com/office/powerpoint/2010/main" val="338086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BULUT BİLİŞİM VE SANALLAŞTIRMA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31064" y="5196625"/>
            <a:ext cx="10921285" cy="594576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tr-TR" dirty="0" smtClean="0">
                <a:latin typeface="Book Antiqua" panose="02040602050305030304" pitchFamily="18" charset="0"/>
              </a:rPr>
              <a:t>  1950	   	 1960   	1970		1980		1990	      2000          2010</a:t>
            </a:r>
          </a:p>
        </p:txBody>
      </p:sp>
      <p:sp>
        <p:nvSpPr>
          <p:cNvPr id="5" name="Yuvarlatılmış Dikdörtgen 4"/>
          <p:cNvSpPr/>
          <p:nvPr/>
        </p:nvSpPr>
        <p:spPr>
          <a:xfrm>
            <a:off x="631064" y="3505191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1951: </a:t>
            </a:r>
            <a:r>
              <a:rPr lang="tr-TR" dirty="0" smtClean="0"/>
              <a:t>UNIVAC 1</a:t>
            </a:r>
          </a:p>
          <a:p>
            <a:pPr algn="ctr"/>
            <a:r>
              <a:rPr lang="tr-TR" dirty="0" smtClean="0"/>
              <a:t>İlk </a:t>
            </a:r>
            <a:r>
              <a:rPr lang="tr-TR" dirty="0" err="1" smtClean="0"/>
              <a:t>mainframe</a:t>
            </a:r>
            <a:r>
              <a:rPr lang="tr-TR" dirty="0" smtClean="0"/>
              <a:t> </a:t>
            </a:r>
            <a:endParaRPr lang="tr-TR" b="1" dirty="0"/>
          </a:p>
        </p:txBody>
      </p:sp>
      <p:sp>
        <p:nvSpPr>
          <p:cNvPr id="6" name="Yuvarlatılmış Dikdörtgen 5"/>
          <p:cNvSpPr/>
          <p:nvPr/>
        </p:nvSpPr>
        <p:spPr>
          <a:xfrm>
            <a:off x="2264535" y="4378840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1960: </a:t>
            </a:r>
            <a:r>
              <a:rPr lang="tr-TR" dirty="0" smtClean="0"/>
              <a:t>İlk süper bilgisayar</a:t>
            </a:r>
            <a:endParaRPr lang="tr-TR" b="1" dirty="0"/>
          </a:p>
        </p:txBody>
      </p:sp>
      <p:sp>
        <p:nvSpPr>
          <p:cNvPr id="7" name="Yuvarlatılmış Dikdörtgen 6"/>
          <p:cNvSpPr/>
          <p:nvPr/>
        </p:nvSpPr>
        <p:spPr>
          <a:xfrm>
            <a:off x="2994896" y="2796821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1966: </a:t>
            </a:r>
            <a:r>
              <a:rPr lang="tr-TR" dirty="0" err="1" smtClean="0"/>
              <a:t>Flynn</a:t>
            </a:r>
            <a:r>
              <a:rPr lang="tr-TR" dirty="0" smtClean="0"/>
              <a:t> Taksonomisi</a:t>
            </a:r>
            <a:endParaRPr lang="tr-TR" b="1" dirty="0"/>
          </a:p>
        </p:txBody>
      </p:sp>
      <p:sp>
        <p:nvSpPr>
          <p:cNvPr id="8" name="Yuvarlatılmış Dikdörtgen 7"/>
          <p:cNvSpPr/>
          <p:nvPr/>
        </p:nvSpPr>
        <p:spPr>
          <a:xfrm>
            <a:off x="3530957" y="3662863"/>
            <a:ext cx="2073498" cy="38956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1969: </a:t>
            </a:r>
            <a:r>
              <a:rPr lang="tr-TR" dirty="0" smtClean="0"/>
              <a:t>ARPANET</a:t>
            </a:r>
            <a:endParaRPr lang="tr-TR" b="1" dirty="0"/>
          </a:p>
        </p:txBody>
      </p:sp>
      <p:sp>
        <p:nvSpPr>
          <p:cNvPr id="10" name="Yuvarlatılmış Dikdörtgen 9"/>
          <p:cNvSpPr/>
          <p:nvPr/>
        </p:nvSpPr>
        <p:spPr>
          <a:xfrm>
            <a:off x="3749898" y="1860923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1970: </a:t>
            </a:r>
            <a:r>
              <a:rPr lang="tr-TR" dirty="0" err="1" smtClean="0"/>
              <a:t>DARPA’nın</a:t>
            </a:r>
            <a:r>
              <a:rPr lang="tr-TR" dirty="0" smtClean="0"/>
              <a:t> TCP/IP’si</a:t>
            </a:r>
            <a:endParaRPr lang="tr-TR" b="1" dirty="0"/>
          </a:p>
        </p:txBody>
      </p:sp>
      <p:sp>
        <p:nvSpPr>
          <p:cNvPr id="11" name="Yuvarlatılmış Dikdörtgen 10"/>
          <p:cNvSpPr/>
          <p:nvPr/>
        </p:nvSpPr>
        <p:spPr>
          <a:xfrm>
            <a:off x="4724957" y="4225273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1975: </a:t>
            </a:r>
            <a:r>
              <a:rPr lang="tr-TR" dirty="0" err="1" smtClean="0"/>
              <a:t>Xeroxs</a:t>
            </a:r>
            <a:r>
              <a:rPr lang="tr-TR" dirty="0" smtClean="0"/>
              <a:t> ilk </a:t>
            </a:r>
            <a:r>
              <a:rPr lang="tr-TR" dirty="0" err="1" smtClean="0"/>
              <a:t>eterneti</a:t>
            </a:r>
            <a:r>
              <a:rPr lang="tr-TR" dirty="0" smtClean="0"/>
              <a:t> yaptı</a:t>
            </a:r>
            <a:endParaRPr lang="tr-TR" b="1" dirty="0"/>
          </a:p>
        </p:txBody>
      </p:sp>
      <p:sp>
        <p:nvSpPr>
          <p:cNvPr id="12" name="Yuvarlatılmış Dikdörtgen 11"/>
          <p:cNvSpPr/>
          <p:nvPr/>
        </p:nvSpPr>
        <p:spPr>
          <a:xfrm>
            <a:off x="6196626" y="2040718"/>
            <a:ext cx="2073498" cy="130778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1984: </a:t>
            </a:r>
            <a:r>
              <a:rPr lang="tr-TR" dirty="0" smtClean="0"/>
              <a:t>IEEE 802.3 </a:t>
            </a:r>
            <a:r>
              <a:rPr lang="tr-TR" dirty="0" err="1" smtClean="0"/>
              <a:t>eternet</a:t>
            </a:r>
            <a:r>
              <a:rPr lang="tr-TR" dirty="0" smtClean="0"/>
              <a:t> ve yerel ağ</a:t>
            </a:r>
          </a:p>
          <a:p>
            <a:pPr algn="ctr"/>
            <a:r>
              <a:rPr lang="tr-TR" dirty="0" err="1" smtClean="0"/>
              <a:t>DEC’in</a:t>
            </a:r>
            <a:r>
              <a:rPr lang="tr-TR" dirty="0" smtClean="0"/>
              <a:t> </a:t>
            </a:r>
            <a:r>
              <a:rPr lang="tr-TR" dirty="0" err="1" smtClean="0"/>
              <a:t>VMScluster’i</a:t>
            </a:r>
            <a:endParaRPr lang="tr-TR" dirty="0"/>
          </a:p>
        </p:txBody>
      </p:sp>
      <p:sp>
        <p:nvSpPr>
          <p:cNvPr id="13" name="Yuvarlatılmış Dikdörtgen 12"/>
          <p:cNvSpPr/>
          <p:nvPr/>
        </p:nvSpPr>
        <p:spPr>
          <a:xfrm>
            <a:off x="7041008" y="3416510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1989: </a:t>
            </a:r>
            <a:r>
              <a:rPr lang="tr-TR" dirty="0" smtClean="0"/>
              <a:t>TCP/IP IETF RFC 1122</a:t>
            </a:r>
            <a:endParaRPr lang="tr-TR" b="1" dirty="0"/>
          </a:p>
        </p:txBody>
      </p:sp>
      <p:sp>
        <p:nvSpPr>
          <p:cNvPr id="14" name="Yuvarlatılmış Dikdörtgen 13"/>
          <p:cNvSpPr/>
          <p:nvPr/>
        </p:nvSpPr>
        <p:spPr>
          <a:xfrm>
            <a:off x="7296440" y="4264368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1990: </a:t>
            </a:r>
            <a:r>
              <a:rPr lang="tr-TR" dirty="0" smtClean="0"/>
              <a:t>WWW HHTP HTML</a:t>
            </a:r>
            <a:endParaRPr lang="tr-TR" b="1" dirty="0"/>
          </a:p>
        </p:txBody>
      </p:sp>
      <p:sp>
        <p:nvSpPr>
          <p:cNvPr id="15" name="Yuvarlatılmış Dikdörtgen 14"/>
          <p:cNvSpPr/>
          <p:nvPr/>
        </p:nvSpPr>
        <p:spPr>
          <a:xfrm>
            <a:off x="8361607" y="2470924"/>
            <a:ext cx="2073498" cy="746975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1997: </a:t>
            </a:r>
            <a:r>
              <a:rPr lang="tr-TR" dirty="0" smtClean="0"/>
              <a:t>IEEE 802.11 Kablosuz bağlantı</a:t>
            </a:r>
            <a:endParaRPr lang="tr-TR" b="1" dirty="0"/>
          </a:p>
        </p:txBody>
      </p:sp>
      <p:sp>
        <p:nvSpPr>
          <p:cNvPr id="16" name="Yuvarlatılmış Dikdörtgen 15"/>
          <p:cNvSpPr/>
          <p:nvPr/>
        </p:nvSpPr>
        <p:spPr>
          <a:xfrm>
            <a:off x="8431881" y="1860923"/>
            <a:ext cx="2412130" cy="4243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1999: </a:t>
            </a:r>
            <a:r>
              <a:rPr lang="tr-TR" dirty="0" err="1" smtClean="0"/>
              <a:t>Grid</a:t>
            </a:r>
            <a:r>
              <a:rPr lang="tr-TR" dirty="0" smtClean="0"/>
              <a:t> bilgi işleme</a:t>
            </a:r>
            <a:endParaRPr lang="tr-TR" b="1" dirty="0"/>
          </a:p>
        </p:txBody>
      </p:sp>
      <p:sp>
        <p:nvSpPr>
          <p:cNvPr id="17" name="Yuvarlatılmış Dikdörtgen 16"/>
          <p:cNvSpPr/>
          <p:nvPr/>
        </p:nvSpPr>
        <p:spPr>
          <a:xfrm>
            <a:off x="9404840" y="3292333"/>
            <a:ext cx="2073498" cy="3705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2004: </a:t>
            </a:r>
            <a:r>
              <a:rPr lang="tr-TR" dirty="0" smtClean="0"/>
              <a:t>Web 2.0</a:t>
            </a:r>
            <a:endParaRPr lang="tr-TR" dirty="0"/>
          </a:p>
        </p:txBody>
      </p:sp>
      <p:sp>
        <p:nvSpPr>
          <p:cNvPr id="18" name="Yuvarlatılmış Dikdörtgen 17"/>
          <p:cNvSpPr/>
          <p:nvPr/>
        </p:nvSpPr>
        <p:spPr>
          <a:xfrm>
            <a:off x="9504608" y="3753828"/>
            <a:ext cx="2126130" cy="3705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2005: </a:t>
            </a:r>
            <a:r>
              <a:rPr lang="tr-TR" dirty="0" smtClean="0"/>
              <a:t>Amazon AWS</a:t>
            </a:r>
            <a:endParaRPr lang="tr-TR" dirty="0"/>
          </a:p>
        </p:txBody>
      </p:sp>
      <p:sp>
        <p:nvSpPr>
          <p:cNvPr id="19" name="Yuvarlatılmış Dikdörtgen 18"/>
          <p:cNvSpPr/>
          <p:nvPr/>
        </p:nvSpPr>
        <p:spPr>
          <a:xfrm>
            <a:off x="9657008" y="4292598"/>
            <a:ext cx="2126130" cy="37053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2008: </a:t>
            </a:r>
            <a:r>
              <a:rPr lang="tr-TR" dirty="0" smtClean="0"/>
              <a:t>Google </a:t>
            </a:r>
            <a:r>
              <a:rPr lang="tr-TR" dirty="0" err="1" smtClean="0"/>
              <a:t>Apps</a:t>
            </a:r>
            <a:endParaRPr lang="tr-TR" dirty="0"/>
          </a:p>
        </p:txBody>
      </p:sp>
      <p:sp>
        <p:nvSpPr>
          <p:cNvPr id="20" name="Yuvarlatılmış Dikdörtgen 19"/>
          <p:cNvSpPr/>
          <p:nvPr/>
        </p:nvSpPr>
        <p:spPr>
          <a:xfrm>
            <a:off x="10480226" y="2341083"/>
            <a:ext cx="1668890" cy="82100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/>
              <a:t>2010: </a:t>
            </a:r>
            <a:r>
              <a:rPr lang="tr-TR" dirty="0" smtClean="0"/>
              <a:t>Microsoft </a:t>
            </a:r>
            <a:r>
              <a:rPr lang="tr-TR" dirty="0" err="1" smtClean="0"/>
              <a:t>Azure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7956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Book Antiqua" panose="02040602050305030304" pitchFamily="18" charset="0"/>
              </a:rPr>
              <a:t>BULUT BİLİŞİM VE SANALLAŞTIRMA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r>
              <a:rPr lang="tr-TR" dirty="0" smtClean="0">
                <a:latin typeface="Book Antiqua" panose="02040602050305030304" pitchFamily="18" charset="0"/>
              </a:rPr>
              <a:t>Bulut sembolü ağ haritasında interneti temsil etmektedir.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Bu yüzden, internet merkezli bilgi işleme teknolojisine bulut bilgi işleme denir.</a:t>
            </a:r>
          </a:p>
          <a:p>
            <a:r>
              <a:rPr lang="tr-TR" dirty="0" smtClean="0">
                <a:latin typeface="Book Antiqua" panose="02040602050305030304" pitchFamily="18" charset="0"/>
              </a:rPr>
              <a:t>Bulut bilgi işleme 3 şekilde gerçekleştirilebilir;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Açık bulut (</a:t>
            </a:r>
            <a:r>
              <a:rPr lang="tr-TR" dirty="0" err="1" smtClean="0">
                <a:latin typeface="Book Antiqua" panose="02040602050305030304" pitchFamily="18" charset="0"/>
              </a:rPr>
              <a:t>public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cloud</a:t>
            </a:r>
            <a:r>
              <a:rPr lang="tr-TR" dirty="0" smtClean="0"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tr-TR" dirty="0" smtClean="0">
                <a:latin typeface="Book Antiqua" panose="02040602050305030304" pitchFamily="18" charset="0"/>
              </a:rPr>
              <a:t>Özel bulut (</a:t>
            </a:r>
            <a:r>
              <a:rPr lang="tr-TR" dirty="0" err="1" smtClean="0">
                <a:latin typeface="Book Antiqua" panose="02040602050305030304" pitchFamily="18" charset="0"/>
              </a:rPr>
              <a:t>private</a:t>
            </a:r>
            <a:r>
              <a:rPr lang="tr-TR" dirty="0" smtClean="0">
                <a:latin typeface="Book Antiqua" panose="02040602050305030304" pitchFamily="18" charset="0"/>
              </a:rPr>
              <a:t> </a:t>
            </a:r>
            <a:r>
              <a:rPr lang="tr-TR" dirty="0" err="1" smtClean="0">
                <a:latin typeface="Book Antiqua" panose="02040602050305030304" pitchFamily="18" charset="0"/>
              </a:rPr>
              <a:t>cloud</a:t>
            </a:r>
            <a:r>
              <a:rPr lang="tr-TR" dirty="0" smtClean="0">
                <a:latin typeface="Book Antiqua" panose="02040602050305030304" pitchFamily="18" charset="0"/>
              </a:rPr>
              <a:t>)</a:t>
            </a:r>
          </a:p>
          <a:p>
            <a:pPr lvl="1"/>
            <a:r>
              <a:rPr lang="tr-TR" dirty="0" err="1" smtClean="0">
                <a:latin typeface="Book Antiqua" panose="02040602050305030304" pitchFamily="18" charset="0"/>
              </a:rPr>
              <a:t>Hibrit</a:t>
            </a:r>
            <a:r>
              <a:rPr lang="tr-TR" dirty="0" smtClean="0">
                <a:latin typeface="Book Antiqua" panose="02040602050305030304" pitchFamily="18" charset="0"/>
              </a:rPr>
              <a:t> bulut</a:t>
            </a:r>
          </a:p>
        </p:txBody>
      </p:sp>
    </p:spTree>
    <p:extLst>
      <p:ext uri="{BB962C8B-B14F-4D97-AF65-F5344CB8AC3E}">
        <p14:creationId xmlns:p14="http://schemas.microsoft.com/office/powerpoint/2010/main" val="16169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vre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TM04033919[[fn=Devre]]</Template>
  <TotalTime>648</TotalTime>
  <Words>638</Words>
  <Application>Microsoft Office PowerPoint</Application>
  <PresentationFormat>Geniş ekran</PresentationFormat>
  <Paragraphs>99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2" baseType="lpstr">
      <vt:lpstr>Arial</vt:lpstr>
      <vt:lpstr>Book Antiqua</vt:lpstr>
      <vt:lpstr>Trebuchet MS</vt:lpstr>
      <vt:lpstr>Tw Cen MT</vt:lpstr>
      <vt:lpstr>Devre</vt:lpstr>
      <vt:lpstr>ENDÜSTRİ 4.0</vt:lpstr>
      <vt:lpstr>içeriK</vt:lpstr>
      <vt:lpstr>SANAYİ DEVRİMİ</vt:lpstr>
      <vt:lpstr>SANAYİNİN GELİŞİMİ</vt:lpstr>
      <vt:lpstr>SANAYİNİN GELİŞİMİ</vt:lpstr>
      <vt:lpstr>ENDÜSTRİ 4.0</vt:lpstr>
      <vt:lpstr>ENDÜSTRİ 4.0</vt:lpstr>
      <vt:lpstr>BULUT BİLİŞİM VE SANALLAŞTIRMA</vt:lpstr>
      <vt:lpstr>BULUT BİLİŞİM VE SANALLAŞTIRMA</vt:lpstr>
      <vt:lpstr>BULUT BİLİŞİM VE SANALLAŞTIRMA</vt:lpstr>
      <vt:lpstr>BULUT BİLİŞİM REFERANS MODELİ</vt:lpstr>
      <vt:lpstr>BÜYÜK VERİ VE NESNELERİN İNTERNETİ</vt:lpstr>
      <vt:lpstr>DERİN ÖĞRENME</vt:lpstr>
      <vt:lpstr>Zeki Kampüs</vt:lpstr>
      <vt:lpstr>Kaynakça</vt:lpstr>
      <vt:lpstr>Kaynakça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BİLİŞİM SİSTEMLERİ</dc:title>
  <dc:creator>storm</dc:creator>
  <cp:lastModifiedBy>Rasit Cesur</cp:lastModifiedBy>
  <cp:revision>92</cp:revision>
  <dcterms:created xsi:type="dcterms:W3CDTF">2016-02-13T22:32:01Z</dcterms:created>
  <dcterms:modified xsi:type="dcterms:W3CDTF">2016-06-08T12:22:41Z</dcterms:modified>
</cp:coreProperties>
</file>