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9"/>
  </p:notesMasterIdLst>
  <p:sldIdLst>
    <p:sldId id="256" r:id="rId5"/>
    <p:sldId id="257" r:id="rId6"/>
    <p:sldId id="259" r:id="rId7"/>
    <p:sldId id="258" r:id="rId8"/>
  </p:sldIdLst>
  <p:sldSz cx="7562850" cy="10688638"/>
  <p:notesSz cx="6810375" cy="99425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6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2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-1800" y="1716"/>
      </p:cViewPr>
      <p:guideLst>
        <p:guide orient="horz" pos="3263"/>
        <p:guide orient="horz" pos="3175"/>
        <p:guide orient="horz" pos="3415"/>
        <p:guide orient="horz" pos="3599"/>
        <p:guide orient="horz" pos="1143"/>
        <p:guide orient="horz" pos="1351"/>
        <p:guide pos="2638"/>
        <p:guide pos="2710"/>
        <p:guide pos="2566"/>
        <p:guide pos="4358"/>
        <p:guide pos="814"/>
        <p:guide pos="4478"/>
        <p:guide pos="950"/>
        <p:guide pos="876"/>
        <p:guide pos="2974"/>
        <p:guide pos="10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18135-A08B-4594-82EC-2C8536DAB85D}" type="datetimeFigureOut">
              <a:rPr lang="de-DE" smtClean="0"/>
              <a:t>20.10.2015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85975" y="746125"/>
            <a:ext cx="26384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F366C-95D5-48E4-BDA3-F3E6D43D5D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37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F366C-95D5-48E4-BDA3-F3E6D43D5DC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6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66F1-81D4-4694-B4FE-67FD09B75240}" type="datetime1">
              <a:rPr lang="de-DE" smtClean="0"/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40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D352-E8AD-4F99-A701-4449C612E2CF}" type="datetime1">
              <a:rPr lang="de-DE" smtClean="0"/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61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A91B-C154-4CCF-89AA-52D845E42CB5}" type="datetime1">
              <a:rPr lang="de-DE" smtClean="0"/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081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1E74-236B-429E-8732-CB31102CD854}" type="datetime1">
              <a:rPr lang="de-DE" smtClean="0"/>
              <a:t>20.10.2015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128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C1DA-382B-4BF5-AB8F-3D509233A082}" type="datetime1">
              <a:rPr lang="de-DE" smtClean="0"/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15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463D-4E1F-4FA0-9C79-CE6ABA8C508B}" type="datetime1">
              <a:rPr lang="de-DE" smtClean="0"/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007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2F7D-AF3A-4E10-AFE6-F31B63AC3133}" type="datetime1">
              <a:rPr lang="de-DE" smtClean="0"/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608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3940-5B91-4750-B678-6F00B2828C7B}" type="datetime1">
              <a:rPr lang="de-DE" smtClean="0"/>
              <a:t>20.10.2015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166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4DC6-C117-4F6E-B5F2-E524D771C565}" type="datetime1">
              <a:rPr lang="de-DE" smtClean="0"/>
              <a:t>20.10.2015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237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94C0-65C3-44BF-B067-12AD3FB2CD46}" type="datetime1">
              <a:rPr lang="de-DE" smtClean="0"/>
              <a:t>20.10.2015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1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FFB3-66E4-40E9-84B4-E201C4043640}" type="datetime1">
              <a:rPr lang="de-DE" smtClean="0"/>
              <a:t>20.10.2015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99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6219-84B7-46A2-A75D-E6ECCB7F7A01}" type="datetime1">
              <a:rPr lang="de-DE" smtClean="0"/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253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1710-AB2B-4E19-83ED-5118507A29DE}" type="datetime1">
              <a:rPr lang="de-DE" smtClean="0"/>
              <a:t>20.10.2015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538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CD25-C880-4FC0-9BBA-1FC458C9D070}" type="datetime1">
              <a:rPr lang="de-DE" smtClean="0"/>
              <a:t>20.10.2015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785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7AF4-ACE8-4393-8BDA-34BB614C3CB0}" type="datetime1">
              <a:rPr lang="de-DE" smtClean="0"/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791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FD5B-1701-4B4F-A57F-C10BEB07485C}" type="datetime1">
              <a:rPr lang="de-DE" smtClean="0"/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881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65C3-615D-4ABF-A225-337F18513EAD}" type="datetime1">
              <a:rPr lang="de-DE" smtClean="0"/>
              <a:t>20.10.2015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654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A169-78B7-445D-B77D-BCC51F241605}" type="datetime1">
              <a:rPr lang="de-DE" smtClean="0"/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04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9C81-EEA1-4BDC-9F69-74D298454B73}" type="datetime1">
              <a:rPr lang="de-DE" smtClean="0"/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398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BC91-2FB9-44C3-BD9A-AE7DD215F9F5}" type="datetime1">
              <a:rPr lang="de-DE" smtClean="0"/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626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C29E-D70E-4BA5-A1DA-41EE9AA31857}" type="datetime1">
              <a:rPr lang="de-DE" smtClean="0"/>
              <a:t>20.10.2015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821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5835-767D-4978-9CA2-81C5F7100826}" type="datetime1">
              <a:rPr lang="de-DE" smtClean="0"/>
              <a:t>20.10.2015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4A79-1D5C-4F1F-9C83-619015881EB7}" type="datetime1">
              <a:rPr lang="de-DE" smtClean="0"/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920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CD3D-EF71-436D-92A5-0FA8B5227B99}" type="datetime1">
              <a:rPr lang="de-DE" smtClean="0"/>
              <a:t>20.10.2015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855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67C5-08F3-431C-83BF-C57C0FAFDCD0}" type="datetime1">
              <a:rPr lang="de-DE" smtClean="0"/>
              <a:t>20.10.2015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30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5320-6918-496D-A252-F82966CDBEFD}" type="datetime1">
              <a:rPr lang="de-DE" smtClean="0"/>
              <a:t>20.10.2015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768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2C4B-1B97-47FF-89F4-4E87A4DA96F0}" type="datetime1">
              <a:rPr lang="de-DE" smtClean="0"/>
              <a:t>20.10.2015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466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F3C9-E479-4A09-A1B1-346F8A0EA34D}" type="datetime1">
              <a:rPr lang="de-DE" smtClean="0"/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032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F97B-9001-484B-B0B2-8F56FF758718}" type="datetime1">
              <a:rPr lang="de-DE" smtClean="0"/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168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3A95-DFCD-4CE8-8AC0-3EE261461920}" type="datetime1">
              <a:rPr lang="de-DE" smtClean="0"/>
              <a:t>20.10.2015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17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A15C-6237-48E4-B4F7-EB4680B17125}" type="datetime1">
              <a:rPr lang="de-DE" smtClean="0"/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43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8258-E204-4168-ADE4-2E5A96672B23}" type="datetime1">
              <a:rPr lang="de-DE" smtClean="0"/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08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281C-CFB7-4F8C-A69D-70106AA527F0}" type="datetime1">
              <a:rPr lang="de-DE" smtClean="0"/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0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55F1-C3B0-4724-A224-D1588D090851}" type="datetime1">
              <a:rPr lang="de-DE" smtClean="0"/>
              <a:t>20.10.2015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403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EDC70-7CB9-43AB-87B1-C73B469495B4}" type="datetime1">
              <a:rPr lang="de-DE" smtClean="0"/>
              <a:t>20.10.2015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015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5FF6-D3FF-4C4B-A645-CBDF48BECC9E}" type="datetime1">
              <a:rPr lang="de-DE" smtClean="0"/>
              <a:t>20.10.2015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615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2628-2293-4CC2-A7FC-C972B6592D8B}" type="datetime1">
              <a:rPr lang="de-DE" smtClean="0"/>
              <a:t>20.10.2015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269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D699-DBE0-4CBC-9281-4A0F80AF43B8}" type="datetime1">
              <a:rPr lang="de-DE" smtClean="0"/>
              <a:t>20.10.2015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8292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5B7F-EAD0-48D0-90D8-21E6FF87A28D}" type="datetime1">
              <a:rPr lang="de-DE" smtClean="0"/>
              <a:t>20.10.2015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60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BD9A-BB9C-473B-A75D-3EE45813738A}" type="datetime1">
              <a:rPr lang="de-DE" smtClean="0"/>
              <a:t>20.10.2015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9878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7ED2-7356-4CD2-A439-64FE8FB8DAD8}" type="datetime1">
              <a:rPr lang="de-DE" smtClean="0"/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8179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75C0-7790-4409-9C2D-B8AD75076484}" type="datetime1">
              <a:rPr lang="de-DE" smtClean="0"/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02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FAB5-C6D5-433F-8D1A-97D952C3A5B5}" type="datetime1">
              <a:rPr lang="de-DE" smtClean="0"/>
              <a:t>20.10.2015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5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3142-5ED1-469B-9F36-A1CEC01F1BD5}" type="datetime1">
              <a:rPr lang="de-DE" smtClean="0"/>
              <a:t>20.10.2015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4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9585-F1BC-42B3-BF45-B288710B9B18}" type="datetime1">
              <a:rPr lang="de-DE" smtClean="0"/>
              <a:t>20.10.2015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61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887B-2A1A-411A-BA52-7024F536F38D}" type="datetime1">
              <a:rPr lang="de-DE" smtClean="0"/>
              <a:t>20.10.2015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26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8F7D-81D1-49D9-96B1-9A4CF8D58B2F}" type="datetime1">
              <a:rPr lang="de-DE" smtClean="0"/>
              <a:t>20.10.2015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49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C5A0-E626-4B3D-AD82-6A24C6996D2A}" type="datetime1">
              <a:rPr lang="de-DE" smtClean="0"/>
              <a:t>20.10.2015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71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B80D3-EF70-4CAC-8BBB-6A44223B1BFD}" type="datetime1">
              <a:rPr lang="de-DE" smtClean="0"/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4" descr="E:\LOKAL\Template\BUS_Icons\Background_Praesentation_4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62894" y="1562894"/>
            <a:ext cx="10688638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30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EA4B2-856B-4B8E-A951-CAD170CD9498}" type="datetime1">
              <a:rPr lang="de-DE" smtClean="0"/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Bild 4" descr="Hintergrund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  <p:pic>
        <p:nvPicPr>
          <p:cNvPr id="10" name="Bild 10" descr="Logo trendenc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9166988"/>
            <a:ext cx="1694688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2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39F39-45CB-43A6-AB8E-ED3284A8E2FB}" type="datetime1">
              <a:rPr lang="de-DE" smtClean="0"/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Bild 3" descr="Trostkarte_final-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3"/>
            <a:ext cx="7569589" cy="107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E:\LOKAL\Template\BUS_Icons\Background_Praesentation_4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5" t="50864" r="3419" b="48531"/>
          <a:stretch/>
        </p:blipFill>
        <p:spPr bwMode="auto">
          <a:xfrm>
            <a:off x="-2" y="1338372"/>
            <a:ext cx="756285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2D183-F4FF-4379-9C80-E1C57D0FB4BB}" type="datetime1">
              <a:rPr lang="de-DE" smtClean="0"/>
              <a:t>20.10.2015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4" descr="E:\LOKAL\Template\BUS_Icons\Background_Praesentation_4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64" b="34166"/>
          <a:stretch/>
        </p:blipFill>
        <p:spPr bwMode="auto">
          <a:xfrm rot="5400000">
            <a:off x="-4778264" y="4778263"/>
            <a:ext cx="10688638" cy="113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13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2"/>
          <p:cNvSpPr txBox="1">
            <a:spLocks noChangeArrowheads="1"/>
          </p:cNvSpPr>
          <p:nvPr/>
        </p:nvSpPr>
        <p:spPr bwMode="auto">
          <a:xfrm>
            <a:off x="0" y="1445102"/>
            <a:ext cx="5549900" cy="10941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de-DE" sz="2400" b="1" dirty="0">
                <a:effectLst/>
                <a:latin typeface="Calibri"/>
                <a:ea typeface="Calibri"/>
                <a:cs typeface="Times New Roman"/>
              </a:rPr>
              <a:t>trend</a:t>
            </a:r>
            <a:r>
              <a:rPr lang="de-DE" sz="2400" dirty="0">
                <a:effectLst/>
                <a:latin typeface="Calibri"/>
                <a:ea typeface="Calibri"/>
                <a:cs typeface="Times New Roman"/>
              </a:rPr>
              <a:t>ence Graduate Barometer </a:t>
            </a:r>
            <a:r>
              <a:rPr lang="de-DE" sz="2400" dirty="0" smtClean="0">
                <a:effectLst/>
                <a:latin typeface="Calibri"/>
                <a:ea typeface="Calibri"/>
                <a:cs typeface="Times New Roman"/>
              </a:rPr>
              <a:t>2016</a:t>
            </a:r>
            <a:endParaRPr lang="de-DE" sz="1100" dirty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de-DE" sz="2400" dirty="0" smtClean="0">
                <a:effectLst/>
                <a:latin typeface="Calibri"/>
                <a:ea typeface="Calibri"/>
                <a:cs typeface="Times New Roman"/>
              </a:rPr>
              <a:t>Ara</a:t>
            </a:r>
            <a:r>
              <a:rPr lang="tr-TR" sz="2400" dirty="0" smtClean="0">
                <a:effectLst/>
                <a:latin typeface="Calibri"/>
                <a:ea typeface="Calibri"/>
                <a:cs typeface="Times New Roman"/>
              </a:rPr>
              <a:t>ştırma hakkında</a:t>
            </a:r>
            <a:endParaRPr lang="de-DE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V:\trendence\trendence Logo\300 dpi (für Word + PDF)\trendence_logo_weiß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03" y="8394700"/>
            <a:ext cx="3035088" cy="16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3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5" descr="Kasten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44" y="5425026"/>
            <a:ext cx="2980964" cy="419136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190172" y="216277"/>
            <a:ext cx="6239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cs typeface="Calibri"/>
              </a:rPr>
              <a:t>Anahtar bilgiler ve avantajlar</a:t>
            </a:r>
            <a:endParaRPr lang="en-GB" sz="3200" b="1" dirty="0">
              <a:cs typeface="Calibri"/>
            </a:endParaRPr>
          </a:p>
          <a:p>
            <a:r>
              <a:rPr lang="en-GB" sz="1600" dirty="0">
                <a:cs typeface="Calibri"/>
              </a:rPr>
              <a:t>Graduate Barometer Europe </a:t>
            </a:r>
            <a:r>
              <a:rPr lang="tr-TR" sz="1600" dirty="0" smtClean="0">
                <a:cs typeface="Calibri"/>
              </a:rPr>
              <a:t>ve</a:t>
            </a:r>
            <a:r>
              <a:rPr lang="en-GB" sz="1600" dirty="0" smtClean="0">
                <a:cs typeface="Calibri"/>
              </a:rPr>
              <a:t> trendence</a:t>
            </a:r>
            <a:endParaRPr lang="en-GB" sz="1600" dirty="0">
              <a:cs typeface="Calibri"/>
            </a:endParaRPr>
          </a:p>
        </p:txBody>
      </p:sp>
      <p:pic>
        <p:nvPicPr>
          <p:cNvPr id="9" name="Bild 5" descr="Kast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35" y="1623334"/>
            <a:ext cx="2980964" cy="3600692"/>
          </a:xfrm>
          <a:prstGeom prst="rect">
            <a:avLst/>
          </a:prstGeom>
        </p:spPr>
      </p:pic>
      <p:pic>
        <p:nvPicPr>
          <p:cNvPr id="12" name="Bild 5" descr="Kasten.png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35" y="5514760"/>
            <a:ext cx="2980964" cy="2010807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1334942" y="9616390"/>
            <a:ext cx="594978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tr-TR" sz="1350" dirty="0" smtClean="0">
                <a:solidFill>
                  <a:srgbClr val="0091C9"/>
                </a:solidFill>
                <a:cs typeface="Calibri"/>
              </a:rPr>
              <a:t>İlgileniyor musunuz</a:t>
            </a:r>
            <a:r>
              <a:rPr lang="en-GB" sz="1350" dirty="0" smtClean="0">
                <a:solidFill>
                  <a:srgbClr val="0091C9"/>
                </a:solidFill>
                <a:cs typeface="Calibri"/>
              </a:rPr>
              <a:t>? –  </a:t>
            </a:r>
            <a:r>
              <a:rPr lang="tr-TR" sz="1350" dirty="0" smtClean="0">
                <a:solidFill>
                  <a:srgbClr val="0091C9"/>
                </a:solidFill>
                <a:cs typeface="Calibri"/>
              </a:rPr>
              <a:t>trendence sizinle partner olmaktan mutluluk duyar!</a:t>
            </a:r>
            <a:endParaRPr lang="en-GB" sz="1350" dirty="0" smtClean="0">
              <a:solidFill>
                <a:srgbClr val="0091C9"/>
              </a:solidFill>
              <a:cs typeface="Calibri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058065" y="9902135"/>
            <a:ext cx="4215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>
                <a:solidFill>
                  <a:srgbClr val="0091C9"/>
                </a:solidFill>
                <a:cs typeface="Calibri"/>
              </a:rPr>
              <a:t>Katılım hakkında veya diğer sorularınız için lütfen iletişime geçin</a:t>
            </a:r>
            <a:r>
              <a:rPr lang="de-DE" sz="1000" b="1" dirty="0" smtClean="0">
                <a:solidFill>
                  <a:srgbClr val="0091C9"/>
                </a:solidFill>
                <a:cs typeface="Calibri"/>
              </a:rPr>
              <a:t>:</a:t>
            </a:r>
          </a:p>
          <a:p>
            <a:r>
              <a:rPr lang="tr-TR" sz="1000" dirty="0" smtClean="0">
                <a:solidFill>
                  <a:srgbClr val="FF0000"/>
                </a:solidFill>
                <a:cs typeface="Calibri"/>
              </a:rPr>
              <a:t>Sinan Gürcan </a:t>
            </a:r>
            <a:r>
              <a:rPr lang="de-DE" sz="1000" dirty="0" smtClean="0">
                <a:solidFill>
                  <a:srgbClr val="FF0000"/>
                </a:solidFill>
                <a:cs typeface="Calibri"/>
              </a:rPr>
              <a:t>-  University Relations Manager - Team </a:t>
            </a:r>
            <a:r>
              <a:rPr lang="tr-TR" sz="1000" dirty="0" smtClean="0">
                <a:solidFill>
                  <a:srgbClr val="FF0000"/>
                </a:solidFill>
                <a:cs typeface="Calibri"/>
              </a:rPr>
              <a:t>Turkey</a:t>
            </a:r>
            <a:endParaRPr lang="de-DE" sz="1000" dirty="0" smtClean="0">
              <a:solidFill>
                <a:srgbClr val="FF0000"/>
              </a:solidFill>
              <a:cs typeface="Calibri"/>
            </a:endParaRPr>
          </a:p>
          <a:p>
            <a:r>
              <a:rPr lang="de-DE" sz="1000" dirty="0" smtClean="0">
                <a:solidFill>
                  <a:srgbClr val="FF0000"/>
                </a:solidFill>
                <a:cs typeface="Calibri"/>
              </a:rPr>
              <a:t>E-Mail: </a:t>
            </a:r>
            <a:r>
              <a:rPr lang="tr-TR" sz="1000" dirty="0" smtClean="0">
                <a:solidFill>
                  <a:srgbClr val="FF0000"/>
                </a:solidFill>
                <a:cs typeface="Calibri"/>
              </a:rPr>
              <a:t>sinan.guercan</a:t>
            </a:r>
            <a:r>
              <a:rPr lang="de-DE" sz="1000" dirty="0" smtClean="0">
                <a:solidFill>
                  <a:srgbClr val="FF0000"/>
                </a:solidFill>
                <a:cs typeface="Calibri"/>
              </a:rPr>
              <a:t>@trendence.com</a:t>
            </a:r>
          </a:p>
          <a:p>
            <a:r>
              <a:rPr lang="tr-TR" sz="1000" dirty="0" smtClean="0">
                <a:solidFill>
                  <a:srgbClr val="FF0000"/>
                </a:solidFill>
                <a:cs typeface="Calibri"/>
              </a:rPr>
              <a:t>Telefon</a:t>
            </a:r>
            <a:r>
              <a:rPr lang="de-DE" sz="1000" dirty="0" smtClean="0">
                <a:solidFill>
                  <a:srgbClr val="FF0000"/>
                </a:solidFill>
                <a:cs typeface="Calibri"/>
              </a:rPr>
              <a:t>: 0049 </a:t>
            </a:r>
            <a:r>
              <a:rPr lang="de-DE" sz="1000" dirty="0">
                <a:solidFill>
                  <a:srgbClr val="FF0000"/>
                </a:solidFill>
                <a:cs typeface="Calibri"/>
              </a:rPr>
              <a:t>30 </a:t>
            </a:r>
            <a:r>
              <a:rPr lang="de-DE" sz="1000" dirty="0" smtClean="0">
                <a:solidFill>
                  <a:srgbClr val="FF0000"/>
                </a:solidFill>
                <a:cs typeface="Calibri"/>
              </a:rPr>
              <a:t>2592988 610</a:t>
            </a:r>
            <a:endParaRPr lang="de-DE" sz="14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430044" y="1551125"/>
            <a:ext cx="2736000" cy="4121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1350" b="1" dirty="0" smtClean="0">
                <a:solidFill>
                  <a:srgbClr val="0091C9"/>
                </a:solidFill>
                <a:latin typeface="Calibri"/>
                <a:cs typeface="Calibri"/>
              </a:rPr>
              <a:t>trendence</a:t>
            </a:r>
            <a:r>
              <a:rPr lang="tr-TR" sz="1350" b="1" dirty="0" smtClean="0">
                <a:solidFill>
                  <a:srgbClr val="0091C9"/>
                </a:solidFill>
                <a:latin typeface="Calibri"/>
                <a:cs typeface="Calibri"/>
              </a:rPr>
              <a:t> </a:t>
            </a:r>
            <a:r>
              <a:rPr lang="de-DE" sz="1350" b="1" dirty="0" err="1" smtClean="0">
                <a:solidFill>
                  <a:srgbClr val="0091C9"/>
                </a:solidFill>
                <a:latin typeface="Calibri"/>
                <a:cs typeface="Calibri"/>
              </a:rPr>
              <a:t>hakk</a:t>
            </a:r>
            <a:r>
              <a:rPr lang="tr-TR" sz="1350" b="1" dirty="0" smtClean="0">
                <a:solidFill>
                  <a:srgbClr val="0091C9"/>
                </a:solidFill>
                <a:latin typeface="Calibri"/>
                <a:cs typeface="Calibri"/>
              </a:rPr>
              <a:t>ında</a:t>
            </a:r>
            <a:endParaRPr lang="de-DE" sz="1350" b="1" dirty="0" smtClean="0">
              <a:solidFill>
                <a:srgbClr val="0091C9"/>
              </a:solidFill>
              <a:latin typeface="Calibri"/>
              <a:cs typeface="Calibri"/>
            </a:endParaRPr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tr-TR" sz="1000" dirty="0" smtClean="0"/>
              <a:t>15 yılı aşkın sektör tecrübesi ve pazar araştırma panelimize dayanan devamlı kalite güncellemeleri</a:t>
            </a:r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en-US" sz="1000" dirty="0" smtClean="0"/>
              <a:t>Her </a:t>
            </a:r>
            <a:r>
              <a:rPr lang="en-US" sz="1000" dirty="0" err="1"/>
              <a:t>yıl</a:t>
            </a:r>
            <a:r>
              <a:rPr lang="en-US" sz="1000" dirty="0"/>
              <a:t>, </a:t>
            </a:r>
            <a:r>
              <a:rPr lang="en-US" sz="1000" b="1" dirty="0" err="1"/>
              <a:t>dünyanın</a:t>
            </a:r>
            <a:r>
              <a:rPr lang="en-US" sz="1000" b="1" dirty="0"/>
              <a:t> </a:t>
            </a:r>
            <a:r>
              <a:rPr lang="tr-TR" sz="1000" b="1" dirty="0" smtClean="0"/>
              <a:t>dört bir yanından </a:t>
            </a:r>
            <a:r>
              <a:rPr lang="en-US" sz="1000" b="1" dirty="0" smtClean="0"/>
              <a:t>500,000</a:t>
            </a:r>
            <a:r>
              <a:rPr lang="en-US" sz="1000" dirty="0" smtClean="0"/>
              <a:t>’i </a:t>
            </a:r>
            <a:r>
              <a:rPr lang="en-US" sz="1000" dirty="0" err="1"/>
              <a:t>aşkın</a:t>
            </a:r>
            <a:r>
              <a:rPr lang="en-US" sz="1000" dirty="0"/>
              <a:t> </a:t>
            </a:r>
            <a:r>
              <a:rPr lang="en-US" sz="1000" dirty="0" err="1"/>
              <a:t>yeni</a:t>
            </a:r>
            <a:r>
              <a:rPr lang="en-US" sz="1000" dirty="0"/>
              <a:t> </a:t>
            </a:r>
            <a:r>
              <a:rPr lang="en-US" sz="1000" dirty="0" err="1"/>
              <a:t>mezun</a:t>
            </a:r>
            <a:r>
              <a:rPr lang="en-US" sz="1000" dirty="0"/>
              <a:t>, </a:t>
            </a:r>
            <a:r>
              <a:rPr lang="en-US" sz="1000" dirty="0" err="1"/>
              <a:t>öğrenci</a:t>
            </a:r>
            <a:r>
              <a:rPr lang="en-US" sz="1000" dirty="0"/>
              <a:t> </a:t>
            </a:r>
            <a:r>
              <a:rPr lang="en-US" sz="1000" dirty="0" err="1"/>
              <a:t>ve</a:t>
            </a:r>
            <a:r>
              <a:rPr lang="en-US" sz="1000" dirty="0"/>
              <a:t> </a:t>
            </a:r>
            <a:r>
              <a:rPr lang="en-US" sz="1000" dirty="0" err="1"/>
              <a:t>genç</a:t>
            </a:r>
            <a:r>
              <a:rPr lang="en-US" sz="1000" dirty="0"/>
              <a:t> </a:t>
            </a:r>
            <a:r>
              <a:rPr lang="en-US" sz="1000" dirty="0" err="1" smtClean="0"/>
              <a:t>profesyonel</a:t>
            </a:r>
            <a:r>
              <a:rPr lang="tr-TR" sz="1000" dirty="0"/>
              <a:t>,</a:t>
            </a:r>
            <a:r>
              <a:rPr lang="en-US" sz="1000" dirty="0" smtClean="0"/>
              <a:t> </a:t>
            </a:r>
            <a:r>
              <a:rPr lang="en-US" sz="1000" dirty="0" err="1"/>
              <a:t>kariyer</a:t>
            </a:r>
            <a:r>
              <a:rPr lang="en-US" sz="1000" dirty="0"/>
              <a:t> </a:t>
            </a:r>
            <a:r>
              <a:rPr lang="en-US" sz="1000" dirty="0" err="1"/>
              <a:t>beklentileri</a:t>
            </a:r>
            <a:r>
              <a:rPr lang="en-US" sz="1000" dirty="0"/>
              <a:t> </a:t>
            </a:r>
            <a:r>
              <a:rPr lang="en-US" sz="1000" dirty="0" err="1"/>
              <a:t>ve</a:t>
            </a:r>
            <a:r>
              <a:rPr lang="en-US" sz="1000" dirty="0"/>
              <a:t> </a:t>
            </a:r>
            <a:r>
              <a:rPr lang="en-US" sz="1000" dirty="0" err="1"/>
              <a:t>işveren</a:t>
            </a:r>
            <a:r>
              <a:rPr lang="en-US" sz="1000" dirty="0"/>
              <a:t> </a:t>
            </a:r>
            <a:r>
              <a:rPr lang="en-US" sz="1000" dirty="0" err="1"/>
              <a:t>seçimlerini</a:t>
            </a:r>
            <a:r>
              <a:rPr lang="en-US" sz="1000" dirty="0"/>
              <a:t> </a:t>
            </a:r>
            <a:r>
              <a:rPr lang="en-US" sz="1000" dirty="0" err="1"/>
              <a:t>konu</a:t>
            </a:r>
            <a:r>
              <a:rPr lang="en-US" sz="1000" dirty="0"/>
              <a:t> </a:t>
            </a:r>
            <a:r>
              <a:rPr lang="en-US" sz="1000" dirty="0" err="1"/>
              <a:t>alan</a:t>
            </a:r>
            <a:r>
              <a:rPr lang="en-US" sz="1000" dirty="0"/>
              <a:t> </a:t>
            </a:r>
            <a:r>
              <a:rPr lang="en-US" sz="1000" dirty="0" err="1"/>
              <a:t>araştırmalarımıza</a:t>
            </a:r>
            <a:r>
              <a:rPr lang="en-US" sz="1000" dirty="0"/>
              <a:t> </a:t>
            </a:r>
            <a:r>
              <a:rPr lang="en-US" sz="1000" dirty="0" err="1" smtClean="0"/>
              <a:t>katılıyorlar</a:t>
            </a:r>
            <a:endParaRPr lang="tr-TR" sz="1000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tr-TR" sz="1000" dirty="0" smtClean="0"/>
              <a:t>Takımımızın </a:t>
            </a:r>
            <a:r>
              <a:rPr lang="tr-TR" sz="1000" dirty="0"/>
              <a:t>kilit üyelerinin sahip olduğu ESOMAR üyeliği ve DIN ISO 20252, DIN 7750 ve diğer tanınmış pazar araştırma standartlarına kesin bağlılığımız, trendence araştırma sonuçlarının üstün kalite prensibini </a:t>
            </a:r>
            <a:r>
              <a:rPr lang="tr-TR" sz="1000" dirty="0" smtClean="0"/>
              <a:t>gösteriyor</a:t>
            </a:r>
            <a:endParaRPr lang="tr-TR" sz="1000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tr-TR" sz="1000" dirty="0" smtClean="0"/>
              <a:t>trendence </a:t>
            </a:r>
            <a:r>
              <a:rPr lang="tr-TR" sz="1000" dirty="0"/>
              <a:t>ayrıca çeşitli basılı ve </a:t>
            </a:r>
            <a:r>
              <a:rPr lang="tr-TR" sz="1000" dirty="0" smtClean="0"/>
              <a:t>çevrimiçi yayınlarla </a:t>
            </a:r>
            <a:r>
              <a:rPr lang="tr-TR" sz="1000" b="1" dirty="0"/>
              <a:t>yeni mezunları ve öğrencileri</a:t>
            </a:r>
            <a:r>
              <a:rPr lang="tr-TR" sz="1000" dirty="0"/>
              <a:t> kariyer planlama süreçlerinde </a:t>
            </a:r>
            <a:r>
              <a:rPr lang="tr-TR" sz="1000" dirty="0" smtClean="0"/>
              <a:t>destekliyor</a:t>
            </a:r>
            <a:endParaRPr lang="tr-TR" sz="1000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tr-TR" sz="1000" dirty="0" smtClean="0"/>
              <a:t>trendence</a:t>
            </a:r>
            <a:r>
              <a:rPr lang="tr-TR" sz="1000" dirty="0"/>
              <a:t>, dünyanın en büyük kariyer yayımcısı olma özelliğini taşıyan ve Avrupa ve Asya kıtalarında ofisleri olan GTI grubunun bir parçasıdır. Müşterilerimiz genellikle uluslararası veya global nitelikte organizasyonlardır.</a:t>
            </a:r>
            <a:endParaRPr lang="de-DE" sz="1000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endParaRPr lang="de-DE" sz="1000" dirty="0"/>
          </a:p>
        </p:txBody>
      </p:sp>
      <p:sp>
        <p:nvSpPr>
          <p:cNvPr id="19" name="Rechteck 18"/>
          <p:cNvSpPr/>
          <p:nvPr/>
        </p:nvSpPr>
        <p:spPr>
          <a:xfrm>
            <a:off x="4309836" y="1881984"/>
            <a:ext cx="282024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350" b="1" dirty="0" smtClean="0">
                <a:solidFill>
                  <a:schemeClr val="bg1"/>
                </a:solidFill>
                <a:cs typeface="Calibri"/>
              </a:rPr>
              <a:t>En son edisyon</a:t>
            </a:r>
            <a:r>
              <a:rPr lang="de-DE" sz="1350" b="1" dirty="0" smtClean="0">
                <a:solidFill>
                  <a:schemeClr val="bg1"/>
                </a:solidFill>
                <a:cs typeface="Calibri"/>
              </a:rPr>
              <a:t>:</a:t>
            </a:r>
          </a:p>
          <a:p>
            <a:r>
              <a:rPr lang="de-DE" sz="1300" b="1" dirty="0" smtClean="0">
                <a:solidFill>
                  <a:schemeClr val="bg1"/>
                </a:solidFill>
                <a:cs typeface="Calibri"/>
              </a:rPr>
              <a:t>trendence Graduate Barometer 201</a:t>
            </a:r>
            <a:r>
              <a:rPr lang="tr-TR" sz="1300" b="1" dirty="0">
                <a:solidFill>
                  <a:schemeClr val="bg1"/>
                </a:solidFill>
                <a:cs typeface="Calibri"/>
              </a:rPr>
              <a:t>5</a:t>
            </a:r>
            <a:r>
              <a:rPr lang="de-DE" sz="1300" b="1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de-DE" sz="1350" b="1" dirty="0">
                <a:solidFill>
                  <a:schemeClr val="bg1"/>
                </a:solidFill>
                <a:cs typeface="Calibri"/>
              </a:rPr>
              <a:t/>
            </a:r>
            <a:br>
              <a:rPr lang="de-DE" sz="1350" b="1" dirty="0">
                <a:solidFill>
                  <a:schemeClr val="bg1"/>
                </a:solidFill>
                <a:cs typeface="Calibri"/>
              </a:rPr>
            </a:br>
            <a:r>
              <a:rPr lang="de-DE" sz="1350" b="1" dirty="0">
                <a:solidFill>
                  <a:srgbClr val="FFFFFF"/>
                </a:solidFill>
              </a:rPr>
              <a:t> </a:t>
            </a:r>
          </a:p>
          <a:p>
            <a:pPr marL="171450" indent="-171450">
              <a:spcAft>
                <a:spcPts val="800"/>
              </a:spcAft>
              <a:buFont typeface="Calibri" panose="020F0502020204030204" pitchFamily="34" charset="0"/>
              <a:buChar char="»"/>
            </a:pPr>
            <a:r>
              <a:rPr lang="tr-TR" sz="1000" b="1" dirty="0" smtClean="0">
                <a:solidFill>
                  <a:srgbClr val="FFFFFF"/>
                </a:solidFill>
              </a:rPr>
              <a:t>280,000 civarında katılımcı ve 950 partner üniversite ile Avrupa’nın en geniş kapsamlı öğrenci araştırması</a:t>
            </a:r>
          </a:p>
          <a:p>
            <a:pPr marL="171450" indent="-171450">
              <a:spcAft>
                <a:spcPts val="800"/>
              </a:spcAft>
              <a:buFont typeface="Calibri" panose="020F0502020204030204" pitchFamily="34" charset="0"/>
              <a:buChar char="»"/>
            </a:pPr>
            <a:r>
              <a:rPr lang="tr-TR" sz="1000" b="1" dirty="0" smtClean="0">
                <a:solidFill>
                  <a:srgbClr val="FFFFFF"/>
                </a:solidFill>
              </a:rPr>
              <a:t>Saha araştırma evresi</a:t>
            </a:r>
            <a:r>
              <a:rPr lang="en-US" sz="1000" b="1" dirty="0" smtClean="0">
                <a:solidFill>
                  <a:srgbClr val="FFFFFF"/>
                </a:solidFill>
              </a:rPr>
              <a:t>: </a:t>
            </a:r>
            <a:r>
              <a:rPr lang="tr-TR" sz="1000" b="1" dirty="0" smtClean="0">
                <a:solidFill>
                  <a:srgbClr val="FFFFFF"/>
                </a:solidFill>
              </a:rPr>
              <a:t>Ekim </a:t>
            </a:r>
            <a:r>
              <a:rPr lang="en-US" sz="1000" b="1" dirty="0" smtClean="0">
                <a:solidFill>
                  <a:srgbClr val="FFFFFF"/>
                </a:solidFill>
              </a:rPr>
              <a:t>201</a:t>
            </a:r>
            <a:r>
              <a:rPr lang="tr-TR" sz="1000" b="1" dirty="0">
                <a:solidFill>
                  <a:srgbClr val="FFFFFF"/>
                </a:solidFill>
              </a:rPr>
              <a:t>4</a:t>
            </a:r>
            <a:r>
              <a:rPr lang="tr-TR" sz="1000" b="1" dirty="0" smtClean="0">
                <a:solidFill>
                  <a:srgbClr val="FFFFFF"/>
                </a:solidFill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</a:rPr>
              <a:t>– </a:t>
            </a:r>
            <a:r>
              <a:rPr lang="tr-TR" sz="1000" b="1" dirty="0" smtClean="0">
                <a:solidFill>
                  <a:srgbClr val="FFFFFF"/>
                </a:solidFill>
              </a:rPr>
              <a:t>Şubat </a:t>
            </a:r>
            <a:r>
              <a:rPr lang="en-US" sz="1000" b="1" dirty="0" smtClean="0">
                <a:solidFill>
                  <a:srgbClr val="FFFFFF"/>
                </a:solidFill>
              </a:rPr>
              <a:t>201</a:t>
            </a:r>
            <a:r>
              <a:rPr lang="tr-TR" sz="1000" b="1" dirty="0">
                <a:solidFill>
                  <a:srgbClr val="FFFFFF"/>
                </a:solidFill>
              </a:rPr>
              <a:t>5</a:t>
            </a:r>
            <a:endParaRPr lang="en-US" sz="1000" b="1" dirty="0">
              <a:solidFill>
                <a:srgbClr val="FFFFFF"/>
              </a:solidFill>
            </a:endParaRPr>
          </a:p>
          <a:p>
            <a:pPr marL="171450" indent="-171450">
              <a:spcAft>
                <a:spcPts val="800"/>
              </a:spcAft>
              <a:buFont typeface="Calibri" panose="020F0502020204030204" pitchFamily="34" charset="0"/>
              <a:buChar char="»"/>
            </a:pPr>
            <a:r>
              <a:rPr lang="tr-TR" sz="1000" b="1" dirty="0" smtClean="0">
                <a:solidFill>
                  <a:srgbClr val="FFFFFF"/>
                </a:solidFill>
              </a:rPr>
              <a:t>Türkiye’de</a:t>
            </a:r>
            <a:r>
              <a:rPr lang="en-US" sz="1000" b="1" dirty="0" smtClean="0">
                <a:solidFill>
                  <a:srgbClr val="FFFFFF"/>
                </a:solidFill>
              </a:rPr>
              <a:t>: </a:t>
            </a:r>
            <a:r>
              <a:rPr lang="tr-TR" sz="1000" b="1" dirty="0" smtClean="0">
                <a:solidFill>
                  <a:srgbClr val="FFFFFF"/>
                </a:solidFill>
              </a:rPr>
              <a:t>9,864 katılımcı</a:t>
            </a:r>
            <a:endParaRPr lang="en-US" sz="1000" b="1" dirty="0">
              <a:solidFill>
                <a:srgbClr val="FFFFFF"/>
              </a:solidFill>
            </a:endParaRPr>
          </a:p>
          <a:p>
            <a:pPr marL="171450" indent="-171450">
              <a:spcAft>
                <a:spcPts val="800"/>
              </a:spcAft>
              <a:buFont typeface="Calibri" panose="020F0502020204030204" pitchFamily="34" charset="0"/>
              <a:buChar char="»"/>
            </a:pPr>
            <a:r>
              <a:rPr lang="tr-TR" sz="1000" b="1" dirty="0" smtClean="0">
                <a:solidFill>
                  <a:srgbClr val="FFFFFF"/>
                </a:solidFill>
              </a:rPr>
              <a:t>Ülke edisyonları</a:t>
            </a:r>
            <a:r>
              <a:rPr lang="en-US" sz="1000" b="1" dirty="0" smtClean="0">
                <a:solidFill>
                  <a:srgbClr val="FFFFFF"/>
                </a:solidFill>
              </a:rPr>
              <a:t>:</a:t>
            </a:r>
            <a:endParaRPr lang="en-US" sz="1000" b="1" dirty="0">
              <a:solidFill>
                <a:srgbClr val="FFFFFF"/>
              </a:solidFill>
            </a:endParaRPr>
          </a:p>
          <a:p>
            <a:pPr marL="361950" lvl="1" indent="-171450">
              <a:spcAft>
                <a:spcPts val="800"/>
              </a:spcAft>
              <a:buFont typeface="Calibri" panose="020F0502020204030204" pitchFamily="34" charset="0"/>
              <a:buChar char="»"/>
            </a:pPr>
            <a:r>
              <a:rPr lang="tr-TR" sz="1000" b="1" dirty="0" smtClean="0">
                <a:solidFill>
                  <a:srgbClr val="FFFFFF"/>
                </a:solidFill>
              </a:rPr>
              <a:t>İşletme/İktisat</a:t>
            </a:r>
            <a:r>
              <a:rPr lang="en-US" sz="1000" b="1" dirty="0" smtClean="0">
                <a:solidFill>
                  <a:srgbClr val="FFFFFF"/>
                </a:solidFill>
              </a:rPr>
              <a:t>: </a:t>
            </a:r>
            <a:r>
              <a:rPr lang="tr-TR" sz="1000" b="1" dirty="0" smtClean="0">
                <a:solidFill>
                  <a:srgbClr val="FFFFFF"/>
                </a:solidFill>
              </a:rPr>
              <a:t>2,425 katılımcı</a:t>
            </a:r>
            <a:endParaRPr lang="en-US" sz="1000" b="1" dirty="0">
              <a:solidFill>
                <a:srgbClr val="FFFFFF"/>
              </a:solidFill>
            </a:endParaRPr>
          </a:p>
          <a:p>
            <a:pPr marL="361950" lvl="1" indent="-171450">
              <a:spcAft>
                <a:spcPts val="800"/>
              </a:spcAft>
              <a:buFont typeface="Calibri" panose="020F0502020204030204" pitchFamily="34" charset="0"/>
              <a:buChar char="»"/>
            </a:pPr>
            <a:r>
              <a:rPr lang="tr-TR" sz="1000" b="1" dirty="0" smtClean="0">
                <a:solidFill>
                  <a:srgbClr val="FFFFFF"/>
                </a:solidFill>
              </a:rPr>
              <a:t>Mühendislik</a:t>
            </a:r>
            <a:r>
              <a:rPr lang="en-US" sz="1000" b="1" dirty="0" smtClean="0">
                <a:solidFill>
                  <a:srgbClr val="FFFFFF"/>
                </a:solidFill>
              </a:rPr>
              <a:t>: </a:t>
            </a:r>
            <a:r>
              <a:rPr lang="tr-TR" sz="1000" b="1" dirty="0" smtClean="0">
                <a:solidFill>
                  <a:srgbClr val="FFFFFF"/>
                </a:solidFill>
              </a:rPr>
              <a:t>4,173 katılımcı</a:t>
            </a:r>
            <a:endParaRPr lang="en-US" sz="1000" b="1" dirty="0">
              <a:solidFill>
                <a:srgbClr val="FFFFFF"/>
              </a:solidFill>
            </a:endParaRPr>
          </a:p>
          <a:p>
            <a:pPr marL="361950" lvl="1" indent="-171450">
              <a:spcAft>
                <a:spcPts val="800"/>
              </a:spcAft>
              <a:buFont typeface="Calibri" panose="020F0502020204030204" pitchFamily="34" charset="0"/>
              <a:buChar char="»"/>
            </a:pPr>
            <a:r>
              <a:rPr lang="tr-TR" sz="1000" b="1" dirty="0" smtClean="0">
                <a:solidFill>
                  <a:srgbClr val="FFFFFF"/>
                </a:solidFill>
              </a:rPr>
              <a:t>Toplam</a:t>
            </a:r>
            <a:r>
              <a:rPr lang="en-US" sz="1000" b="1" dirty="0" smtClean="0">
                <a:solidFill>
                  <a:srgbClr val="FFFFFF"/>
                </a:solidFill>
              </a:rPr>
              <a:t>: </a:t>
            </a:r>
            <a:r>
              <a:rPr lang="tr-TR" sz="1000" b="1" dirty="0" smtClean="0">
                <a:solidFill>
                  <a:srgbClr val="FFFFFF"/>
                </a:solidFill>
              </a:rPr>
              <a:t>9,864 katılımcı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448112" y="5594776"/>
            <a:ext cx="2627328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/>
            <a:r>
              <a:rPr lang="tr-TR" sz="1350" b="1" dirty="0" smtClean="0">
                <a:solidFill>
                  <a:srgbClr val="0091C9"/>
                </a:solidFill>
                <a:cs typeface="Calibri"/>
              </a:rPr>
              <a:t>Partnerimiz olmak size avantaj sağlayacaktır çünkü...</a:t>
            </a:r>
          </a:p>
          <a:p>
            <a:pPr indent="3175"/>
            <a:endParaRPr lang="de-DE" sz="1400" b="1" dirty="0" smtClean="0">
              <a:solidFill>
                <a:srgbClr val="004456"/>
              </a:solidFill>
              <a:latin typeface="Calibri"/>
              <a:cs typeface="Calibri"/>
            </a:endParaRPr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tr-TR" sz="1000" dirty="0"/>
              <a:t>...öğrencilerinizin üniversitenin akademik olanakları ve altyapısının kalitesi hakkındaki </a:t>
            </a:r>
            <a:r>
              <a:rPr lang="tr-TR" sz="1000" dirty="0" smtClean="0"/>
              <a:t>görüşleri üzerine </a:t>
            </a:r>
            <a:r>
              <a:rPr lang="tr-TR" sz="1000" b="1" dirty="0" smtClean="0"/>
              <a:t>geçerli </a:t>
            </a:r>
            <a:r>
              <a:rPr lang="tr-TR" sz="1000" b="1" dirty="0"/>
              <a:t>bilimsel veriler</a:t>
            </a:r>
            <a:r>
              <a:rPr lang="tr-TR" sz="1000" dirty="0"/>
              <a:t> </a:t>
            </a:r>
            <a:r>
              <a:rPr lang="tr-TR" sz="1000" dirty="0" smtClean="0"/>
              <a:t>elde edeceksiniz.</a:t>
            </a:r>
            <a:endParaRPr lang="de-DE" sz="1000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tr-TR" sz="1000" dirty="0"/>
              <a:t>...resmi üniversite sıralamalarından bağımsız olarak, </a:t>
            </a:r>
            <a:r>
              <a:rPr lang="tr-TR" sz="1000" b="1" dirty="0"/>
              <a:t>üniversitenizin Türkiye ve Avrupa çapındaki yerini</a:t>
            </a:r>
            <a:r>
              <a:rPr lang="tr-TR" sz="1000" dirty="0"/>
              <a:t> keşfedeceksiniz.</a:t>
            </a:r>
            <a:endParaRPr lang="de-DE" sz="1000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tr-TR" sz="1000" dirty="0" smtClean="0"/>
              <a:t>...</a:t>
            </a:r>
            <a:r>
              <a:rPr lang="tr-TR" sz="1000" dirty="0"/>
              <a:t>kariyer servisiniz mevcut kariyer imkanları hakkındaki verilere dayanarak öğrencilerinizi </a:t>
            </a:r>
            <a:r>
              <a:rPr lang="tr-TR" sz="1000" b="1" dirty="0"/>
              <a:t>daha </a:t>
            </a:r>
            <a:r>
              <a:rPr lang="tr-TR" sz="1000" b="1" dirty="0" smtClean="0"/>
              <a:t>etkin </a:t>
            </a:r>
            <a:r>
              <a:rPr lang="tr-TR" sz="1000" b="1" dirty="0"/>
              <a:t>destekleyebilecekler</a:t>
            </a:r>
            <a:endParaRPr lang="de-DE" sz="1000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tr-TR" sz="1000" dirty="0"/>
              <a:t>...öğrencilerinizin tercih ettiği bilgi ve iletişim kanalları hakkında </a:t>
            </a:r>
            <a:r>
              <a:rPr lang="tr-TR" sz="1000" b="1" dirty="0"/>
              <a:t>değerli perspektifler</a:t>
            </a:r>
            <a:r>
              <a:rPr lang="tr-TR" sz="1000" dirty="0"/>
              <a:t> kazanacaksınız</a:t>
            </a:r>
            <a:endParaRPr lang="de-DE" sz="1000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tr-TR" sz="1000" dirty="0"/>
              <a:t>...üniversitenizde aktif olan ve </a:t>
            </a:r>
            <a:r>
              <a:rPr lang="tr-TR" sz="1000" dirty="0" smtClean="0"/>
              <a:t>ilgi gösteren </a:t>
            </a:r>
            <a:r>
              <a:rPr lang="tr-TR" sz="1000" dirty="0"/>
              <a:t>şirketler hakkında bilgi sahibi olarak iş birliği imkanlarını geliştirebileceksiniz</a:t>
            </a:r>
            <a:endParaRPr lang="de-DE" sz="1000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endParaRPr lang="en-US" sz="1000" dirty="0"/>
          </a:p>
        </p:txBody>
      </p:sp>
      <p:sp>
        <p:nvSpPr>
          <p:cNvPr id="22" name="Rechteck 21"/>
          <p:cNvSpPr/>
          <p:nvPr/>
        </p:nvSpPr>
        <p:spPr>
          <a:xfrm>
            <a:off x="4447154" y="5581332"/>
            <a:ext cx="2627328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/>
            <a:r>
              <a:rPr lang="tr-TR" sz="1350" b="1" dirty="0" smtClean="0">
                <a:solidFill>
                  <a:srgbClr val="0091C9"/>
                </a:solidFill>
                <a:cs typeface="Calibri"/>
              </a:rPr>
              <a:t>Öğrenciler için avantajlar</a:t>
            </a:r>
            <a:endParaRPr lang="de-DE" sz="1350" b="1" dirty="0">
              <a:solidFill>
                <a:srgbClr val="0091C9"/>
              </a:solidFill>
              <a:cs typeface="Calibri"/>
            </a:endParaRPr>
          </a:p>
          <a:p>
            <a:pPr marL="88900" indent="-88900" algn="just"/>
            <a:endParaRPr lang="de-DE" sz="1400" b="1" dirty="0">
              <a:solidFill>
                <a:srgbClr val="004456"/>
              </a:solidFill>
              <a:latin typeface="Calibri"/>
              <a:cs typeface="Calibri"/>
            </a:endParaRPr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tr-TR" sz="1000" dirty="0"/>
              <a:t>Anket sonunda iş ve kariyer imkanları üzerine bilgi veren ücretsiz </a:t>
            </a:r>
            <a:r>
              <a:rPr lang="tr-TR" sz="1000" b="1" dirty="0"/>
              <a:t>katılımcı </a:t>
            </a:r>
            <a:r>
              <a:rPr lang="tr-TR" sz="1000" b="1" dirty="0" smtClean="0"/>
              <a:t>bilgi raporu</a:t>
            </a:r>
            <a:endParaRPr lang="de-DE" sz="1000" b="1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tr-TR" sz="1000" dirty="0"/>
              <a:t>Öğrenciler için eğitimleri ve gelecekteki kariyerleri üzerine ana dillerinde bir araştırmaya katılma imkanı – anketin tamamlanma süresi yalnızca 20-25 dakikadır</a:t>
            </a:r>
            <a:endParaRPr lang="de-DE" sz="1000" dirty="0"/>
          </a:p>
          <a:p>
            <a:pPr marL="171450" indent="-171450" algn="just">
              <a:spcAft>
                <a:spcPts val="200"/>
              </a:spcAft>
              <a:buFont typeface="Calibri" panose="020F0502020204030204" pitchFamily="34" charset="0"/>
              <a:buChar char="»"/>
            </a:pPr>
            <a:endParaRPr lang="de-DE" sz="1000" dirty="0" smtClean="0"/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e-DE" sz="1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28" y="7738333"/>
            <a:ext cx="1834156" cy="156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1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5" descr="Kast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33835" y="6149672"/>
            <a:ext cx="1043670" cy="602950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190172" y="216277"/>
            <a:ext cx="5486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cs typeface="Calibri"/>
              </a:rPr>
              <a:t>İçerik ve pratik sonuçlar</a:t>
            </a:r>
            <a:endParaRPr lang="de-DE" sz="3200" b="1" dirty="0">
              <a:cs typeface="Calibri"/>
            </a:endParaRPr>
          </a:p>
          <a:p>
            <a:r>
              <a:rPr lang="tr-TR" sz="1600" dirty="0" smtClean="0">
                <a:cs typeface="Calibri"/>
              </a:rPr>
              <a:t>trendence partneri olmak için ana sebepler</a:t>
            </a:r>
            <a:r>
              <a:rPr lang="de-DE" sz="1600" dirty="0" smtClean="0">
                <a:cs typeface="Calibri"/>
              </a:rPr>
              <a:t>:</a:t>
            </a:r>
          </a:p>
          <a:p>
            <a:r>
              <a:rPr lang="tr-TR" sz="1600" dirty="0" smtClean="0">
                <a:cs typeface="Calibri"/>
              </a:rPr>
              <a:t>Kalite yönetimi</a:t>
            </a:r>
            <a:r>
              <a:rPr lang="de-DE" sz="1600" dirty="0" smtClean="0">
                <a:cs typeface="Calibri"/>
              </a:rPr>
              <a:t>– </a:t>
            </a:r>
            <a:r>
              <a:rPr lang="tr-TR" sz="1600" dirty="0" smtClean="0">
                <a:cs typeface="Calibri"/>
              </a:rPr>
              <a:t>Kariyer servisi</a:t>
            </a:r>
            <a:r>
              <a:rPr lang="de-DE" sz="1600" dirty="0" smtClean="0">
                <a:cs typeface="Calibri"/>
              </a:rPr>
              <a:t>– </a:t>
            </a:r>
            <a:r>
              <a:rPr lang="tr-TR" sz="1600" dirty="0" smtClean="0">
                <a:cs typeface="Calibri"/>
              </a:rPr>
              <a:t>Pazarlama </a:t>
            </a:r>
            <a:endParaRPr lang="de-DE" sz="1600" dirty="0">
              <a:cs typeface="Calibri"/>
            </a:endParaRPr>
          </a:p>
        </p:txBody>
      </p:sp>
      <p:pic>
        <p:nvPicPr>
          <p:cNvPr id="10" name="Bild 5" descr="Kasten.png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8007" y="222691"/>
            <a:ext cx="3200496" cy="6174678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362689" y="1903234"/>
            <a:ext cx="5731131" cy="2787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tr-TR" sz="1350" b="1" dirty="0" smtClean="0">
                <a:solidFill>
                  <a:srgbClr val="0091C9"/>
                </a:solidFill>
                <a:cs typeface="Calibri"/>
              </a:rPr>
              <a:t>Araştırmanın içeriği</a:t>
            </a:r>
            <a:endParaRPr lang="de-DE" sz="1350" b="1" dirty="0">
              <a:solidFill>
                <a:srgbClr val="0091C9"/>
              </a:solidFill>
              <a:cs typeface="Calibri"/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tr-TR" sz="1000" b="1" dirty="0" smtClean="0"/>
              <a:t>Üniversite geri bildirimi</a:t>
            </a:r>
            <a:r>
              <a:rPr lang="de-DE" sz="1000" dirty="0" smtClean="0"/>
              <a:t>:</a:t>
            </a:r>
          </a:p>
          <a:p>
            <a:pPr marL="355600" lvl="1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tr-TR" sz="1000" dirty="0"/>
              <a:t>Katılımcılar, akademik ve </a:t>
            </a:r>
            <a:r>
              <a:rPr lang="tr-TR" sz="1000" dirty="0" smtClean="0"/>
              <a:t>altyapıyla ilgili konuları kapsayan </a:t>
            </a:r>
            <a:r>
              <a:rPr lang="tr-TR" sz="1000" dirty="0"/>
              <a:t>28 kritere göre üniversitelerini değerlendirirler</a:t>
            </a:r>
            <a:endParaRPr lang="de-DE" sz="1000" dirty="0"/>
          </a:p>
          <a:p>
            <a:pPr marL="355600" lvl="1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tr-TR" sz="1000" dirty="0" smtClean="0"/>
              <a:t>Araştırılan konular, ön testler neticesinde öğrenci memnuniyeti için çok önemli kabul edilen ve üniversitelerin direkt olarak etki gösterebilecekleri alanlardan seçilmiştir</a:t>
            </a:r>
          </a:p>
          <a:p>
            <a:pPr marL="355600" lvl="1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tr-TR" sz="1000" dirty="0" smtClean="0"/>
              <a:t>Açık yorum bölümünde öğrencilerin yapacakları kişisel değerlendirmeler geri bildirimi tamamlar</a:t>
            </a:r>
            <a:endParaRPr lang="de-DE" sz="1000" dirty="0" smtClean="0"/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tr-TR" sz="1000" b="1" dirty="0" smtClean="0"/>
              <a:t>Eğitimin devamı durumunda tercih edilecek üniversite</a:t>
            </a:r>
            <a:endParaRPr lang="de-DE" sz="1000" dirty="0" smtClean="0"/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tr-TR" sz="1000" b="1" dirty="0" smtClean="0"/>
              <a:t>Tavsiye</a:t>
            </a:r>
            <a:r>
              <a:rPr lang="en-US" sz="1000" b="1" dirty="0" smtClean="0"/>
              <a:t>: </a:t>
            </a:r>
            <a:r>
              <a:rPr lang="tr-TR" sz="1000" dirty="0" smtClean="0"/>
              <a:t>Öğrencileriniz üniversitenizi başkalarına tavsiye ederler mi?</a:t>
            </a:r>
            <a:endParaRPr lang="en-US" sz="1000" dirty="0"/>
          </a:p>
          <a:p>
            <a:r>
              <a:rPr lang="tr-TR" sz="1000" b="1" dirty="0" smtClean="0"/>
              <a:t>Kariyer temaları </a:t>
            </a:r>
            <a:r>
              <a:rPr lang="en-GB" sz="1000" dirty="0" smtClean="0">
                <a:sym typeface="Symbol"/>
              </a:rPr>
              <a:t> </a:t>
            </a:r>
            <a:r>
              <a:rPr lang="tr-TR" sz="1000" dirty="0" smtClean="0">
                <a:sym typeface="Symbol"/>
              </a:rPr>
              <a:t>Meslek ve kariyer</a:t>
            </a:r>
            <a:r>
              <a:rPr lang="en-GB" sz="1000" dirty="0" smtClean="0"/>
              <a:t>: </a:t>
            </a:r>
            <a:r>
              <a:rPr lang="tr-TR" sz="1000" dirty="0" smtClean="0"/>
              <a:t>Öğrenciler ilk işlerinde maaş ve çalışma saatleri konusunda ne tür beklentilere sahipler</a:t>
            </a:r>
            <a:r>
              <a:rPr lang="en-GB" sz="1000" dirty="0" smtClean="0"/>
              <a:t>? </a:t>
            </a:r>
            <a:r>
              <a:rPr lang="en-GB" sz="1000" dirty="0" smtClean="0">
                <a:sym typeface="Symbol"/>
              </a:rPr>
              <a:t> </a:t>
            </a:r>
            <a:r>
              <a:rPr lang="tr-TR" sz="1000" dirty="0" smtClean="0">
                <a:sym typeface="Symbol"/>
              </a:rPr>
              <a:t>İletişim</a:t>
            </a:r>
            <a:r>
              <a:rPr lang="en-GB" sz="1000" dirty="0" smtClean="0">
                <a:sym typeface="Symbol"/>
              </a:rPr>
              <a:t>: </a:t>
            </a:r>
            <a:r>
              <a:rPr lang="tr-TR" sz="1000" dirty="0" smtClean="0">
                <a:sym typeface="Symbol"/>
              </a:rPr>
              <a:t>Öğrenciler meslek ve kariyer konularında bilgi sahibi olmak için hangi iletişim yollarını kullanıyorlar</a:t>
            </a:r>
            <a:r>
              <a:rPr lang="en-GB" sz="1000" dirty="0" smtClean="0">
                <a:sym typeface="Symbol"/>
              </a:rPr>
              <a:t>? </a:t>
            </a:r>
            <a:r>
              <a:rPr lang="tr-TR" sz="1000" dirty="0" smtClean="0"/>
              <a:t>Meslek ve kariyer konularında öğrencilerin sıklıkla tercih ettiği -dolayısıyla işverenlerin de tercih etmesi gereken- medya türleri neler?</a:t>
            </a:r>
            <a:r>
              <a:rPr lang="en-GB" sz="1000" dirty="0" smtClean="0"/>
              <a:t> </a:t>
            </a:r>
            <a:r>
              <a:rPr lang="en-GB" sz="1000" dirty="0" smtClean="0">
                <a:sym typeface="Symbol"/>
              </a:rPr>
              <a:t> </a:t>
            </a:r>
            <a:r>
              <a:rPr lang="tr-TR" sz="1000" dirty="0" smtClean="0"/>
              <a:t>İşveren cazibesi</a:t>
            </a:r>
            <a:r>
              <a:rPr lang="en-GB" sz="1000" dirty="0" smtClean="0"/>
              <a:t>: </a:t>
            </a:r>
            <a:r>
              <a:rPr lang="tr-TR" sz="1000" dirty="0" smtClean="0"/>
              <a:t>En cazip işverenler hangileri</a:t>
            </a:r>
            <a:r>
              <a:rPr lang="en-GB" sz="1000" dirty="0" smtClean="0"/>
              <a:t>? </a:t>
            </a:r>
            <a:r>
              <a:rPr lang="tr-TR" sz="1000" dirty="0"/>
              <a:t>Öğrenciler hangi işverenler hakkında kampüste yürüttükleri aktiviteler dolayısıyla daha çok fikir sahibi oluyorlar?</a:t>
            </a:r>
            <a:endParaRPr lang="de-DE" sz="1000" dirty="0"/>
          </a:p>
        </p:txBody>
      </p:sp>
      <p:sp>
        <p:nvSpPr>
          <p:cNvPr id="12" name="Rechteck 11"/>
          <p:cNvSpPr/>
          <p:nvPr/>
        </p:nvSpPr>
        <p:spPr>
          <a:xfrm>
            <a:off x="1285123" y="5393215"/>
            <a:ext cx="5886264" cy="222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tr-TR" sz="1350" b="1" dirty="0" smtClean="0">
                <a:solidFill>
                  <a:srgbClr val="0091C9"/>
                </a:solidFill>
                <a:cs typeface="Calibri"/>
              </a:rPr>
              <a:t>Üniversiteniz için pratik sonuçlar</a:t>
            </a:r>
            <a:endParaRPr lang="de-DE" sz="1350" b="1" dirty="0">
              <a:solidFill>
                <a:srgbClr val="004456"/>
              </a:solidFill>
              <a:cs typeface="Calibri"/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de-DE" sz="1000" dirty="0" smtClean="0"/>
              <a:t>„</a:t>
            </a:r>
            <a:r>
              <a:rPr lang="tr-TR" sz="1000" dirty="0" smtClean="0"/>
              <a:t>Kullanıma hazır</a:t>
            </a:r>
            <a:r>
              <a:rPr lang="de-DE" sz="1000" dirty="0" smtClean="0"/>
              <a:t>“-</a:t>
            </a:r>
            <a:r>
              <a:rPr lang="tr-TR" sz="1000" dirty="0" smtClean="0"/>
              <a:t>raporlar</a:t>
            </a:r>
            <a:r>
              <a:rPr lang="de-DE" sz="1000" dirty="0" smtClean="0"/>
              <a:t>: </a:t>
            </a:r>
            <a:r>
              <a:rPr lang="tr-TR" sz="1000" dirty="0" smtClean="0"/>
              <a:t>iyi yapılandırılmış, </a:t>
            </a:r>
            <a:r>
              <a:rPr lang="tr-TR" sz="1000" dirty="0"/>
              <a:t>detaylı, kapsamlı </a:t>
            </a:r>
            <a:r>
              <a:rPr lang="tr-TR" sz="1000" dirty="0" smtClean="0"/>
              <a:t>açıklamalara </a:t>
            </a:r>
            <a:r>
              <a:rPr lang="tr-TR" sz="1000" dirty="0"/>
              <a:t>ve çekici </a:t>
            </a:r>
            <a:r>
              <a:rPr lang="tr-TR" sz="1000" dirty="0" smtClean="0"/>
              <a:t>arayüze sahip</a:t>
            </a:r>
            <a:endParaRPr lang="tr-TR" sz="1000" dirty="0"/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tr-TR" sz="1000" dirty="0" smtClean="0"/>
              <a:t>Öğrencilerinizin yanıtlarının ülkenizdeki </a:t>
            </a:r>
            <a:r>
              <a:rPr lang="tr-TR" sz="1000" dirty="0"/>
              <a:t>ve Avrupa’daki diğer katılımcıların </a:t>
            </a:r>
            <a:r>
              <a:rPr lang="tr-TR" sz="1000" dirty="0" smtClean="0"/>
              <a:t>yanıtlarıyla karşılaştırmaları</a:t>
            </a:r>
            <a:endParaRPr lang="de-DE" sz="1000" dirty="0"/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tr-TR" sz="1000" dirty="0" smtClean="0"/>
              <a:t>Anahtar performans göstergelerine dayanan ve diğer üniversiteleri de kapsayan anonim kalite testi, trafik lambası konseptine dayanan beş adımlık karşılaştırma sistemi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tr-TR" sz="1000" dirty="0" smtClean="0"/>
              <a:t>Kullanışlı raporlar</a:t>
            </a:r>
            <a:r>
              <a:rPr lang="en-GB" sz="1000" dirty="0" smtClean="0"/>
              <a:t>:</a:t>
            </a:r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tr-TR" sz="1000" dirty="0" smtClean="0"/>
              <a:t>Kalite kontrolünüz</a:t>
            </a:r>
            <a:r>
              <a:rPr lang="en-GB" sz="1000" dirty="0" smtClean="0"/>
              <a:t>: </a:t>
            </a:r>
            <a:r>
              <a:rPr lang="tr-TR" sz="1000" dirty="0" smtClean="0"/>
              <a:t>Üniversiteniz öğrencileri nasıl daha memnun edebilir?</a:t>
            </a:r>
            <a:endParaRPr lang="en-GB" sz="1000" dirty="0"/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tr-TR" sz="1000" dirty="0" smtClean="0"/>
              <a:t>Üniversite pazarlamanız</a:t>
            </a:r>
            <a:r>
              <a:rPr lang="en-GB" sz="1000" dirty="0" smtClean="0"/>
              <a:t>: </a:t>
            </a:r>
            <a:r>
              <a:rPr lang="tr-TR" sz="1000" dirty="0" smtClean="0"/>
              <a:t>Rakiplerinize göre hangi sıradasınız</a:t>
            </a:r>
            <a:r>
              <a:rPr lang="en-GB" sz="1000" dirty="0" smtClean="0"/>
              <a:t>? </a:t>
            </a:r>
            <a:r>
              <a:rPr lang="tr-TR" sz="1000" dirty="0" smtClean="0"/>
              <a:t>Artılarınız neler</a:t>
            </a:r>
            <a:r>
              <a:rPr lang="en-GB" sz="1000" dirty="0" smtClean="0"/>
              <a:t>? </a:t>
            </a:r>
            <a:endParaRPr lang="en-GB" sz="1000" dirty="0" smtClean="0"/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tr-TR" sz="1000" dirty="0" smtClean="0"/>
              <a:t>Kariyer </a:t>
            </a:r>
            <a:r>
              <a:rPr lang="tr-TR" sz="1000" dirty="0" smtClean="0"/>
              <a:t>servisiniz ve şirketlerle iş birliğiniz</a:t>
            </a:r>
            <a:r>
              <a:rPr lang="en-GB" sz="1000" dirty="0" smtClean="0"/>
              <a:t>: </a:t>
            </a:r>
            <a:r>
              <a:rPr lang="tr-TR" sz="1000" dirty="0" smtClean="0"/>
              <a:t>Öğrenciler ne tür kariyer beklentilerine sahip</a:t>
            </a:r>
            <a:r>
              <a:rPr lang="de-DE" sz="1000" dirty="0" err="1" smtClean="0"/>
              <a:t>ler</a:t>
            </a:r>
            <a:r>
              <a:rPr lang="tr-TR" sz="1000" dirty="0" smtClean="0"/>
              <a:t> ve iş verenlerden nasıl bir yaklaşım bekliyorlar</a:t>
            </a:r>
            <a:r>
              <a:rPr lang="en-GB" sz="1000" dirty="0" smtClean="0"/>
              <a:t>?</a:t>
            </a:r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tr-TR" sz="1000" dirty="0" smtClean="0"/>
              <a:t>Şirketlerin kampüsteki aktivitelerinin ve cazibelerinin değerlendirilmesi</a:t>
            </a:r>
            <a:endParaRPr lang="en-GB" sz="1000" dirty="0"/>
          </a:p>
        </p:txBody>
      </p:sp>
      <p:sp>
        <p:nvSpPr>
          <p:cNvPr id="13" name="Rechteck 12"/>
          <p:cNvSpPr/>
          <p:nvPr/>
        </p:nvSpPr>
        <p:spPr>
          <a:xfrm>
            <a:off x="1284159" y="8723541"/>
            <a:ext cx="56169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b="1" dirty="0" smtClean="0">
                <a:solidFill>
                  <a:srgbClr val="FFFFFF"/>
                </a:solidFill>
              </a:rPr>
              <a:t>Önemli bilgi</a:t>
            </a:r>
            <a:r>
              <a:rPr lang="de-DE" sz="1000" b="1" dirty="0" smtClean="0">
                <a:solidFill>
                  <a:srgbClr val="FFFFFF"/>
                </a:solidFill>
              </a:rPr>
              <a:t>:</a:t>
            </a:r>
            <a:endParaRPr lang="de-DE" sz="1000" dirty="0" smtClean="0">
              <a:solidFill>
                <a:srgbClr val="FFFFFF"/>
              </a:solidFill>
            </a:endParaRPr>
          </a:p>
          <a:p>
            <a:r>
              <a:rPr lang="de-DE" sz="1000" dirty="0" smtClean="0">
                <a:solidFill>
                  <a:srgbClr val="FFFFFF"/>
                </a:solidFill>
              </a:rPr>
              <a:t> </a:t>
            </a:r>
          </a:p>
          <a:p>
            <a:pPr marL="171450" indent="-171450">
              <a:spcAft>
                <a:spcPts val="200"/>
              </a:spcAft>
              <a:buFont typeface="Calibri" panose="020F0502020204030204" pitchFamily="34" charset="0"/>
              <a:buChar char="»"/>
            </a:pPr>
            <a:r>
              <a:rPr lang="en-US" sz="1000" dirty="0" smtClean="0">
                <a:solidFill>
                  <a:srgbClr val="FFFFFF"/>
                </a:solidFill>
              </a:rPr>
              <a:t>trendence</a:t>
            </a:r>
            <a:r>
              <a:rPr lang="tr-TR" sz="1000" dirty="0" smtClean="0">
                <a:solidFill>
                  <a:srgbClr val="FFFFFF"/>
                </a:solidFill>
              </a:rPr>
              <a:t> herhangi bir üniversite geri bildirimini (örneğin üniversite sıralamalarını) yayımlamaz. Katılımcı partnerler arzu ettikleri takdirde sonuçları kamuoyuyla paylaşabilir. Bununla birlikte, sonuçların yayımlanmasıyla ilgili olarak öncelikle bizimle iletişim kurmanız rica olunur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1499084" y="5020757"/>
            <a:ext cx="504000" cy="504000"/>
            <a:chOff x="1336528" y="5499155"/>
            <a:chExt cx="600292" cy="600292"/>
          </a:xfrm>
        </p:grpSpPr>
        <p:pic>
          <p:nvPicPr>
            <p:cNvPr id="17" name="Bild 34" descr="Krei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528" y="5499155"/>
              <a:ext cx="600292" cy="600292"/>
            </a:xfrm>
            <a:prstGeom prst="rect">
              <a:avLst/>
            </a:prstGeom>
          </p:spPr>
        </p:pic>
        <p:sp>
          <p:nvSpPr>
            <p:cNvPr id="39" name="Textfeld 38"/>
            <p:cNvSpPr txBox="1"/>
            <p:nvPr/>
          </p:nvSpPr>
          <p:spPr>
            <a:xfrm>
              <a:off x="1445766" y="5589124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2.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499084" y="6136423"/>
            <a:ext cx="504000" cy="504000"/>
            <a:chOff x="1336528" y="6638584"/>
            <a:chExt cx="600292" cy="600292"/>
          </a:xfrm>
        </p:grpSpPr>
        <p:pic>
          <p:nvPicPr>
            <p:cNvPr id="21" name="Bild 34" descr="Krei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528" y="6638584"/>
              <a:ext cx="600292" cy="600292"/>
            </a:xfrm>
            <a:prstGeom prst="rect">
              <a:avLst/>
            </a:prstGeom>
          </p:spPr>
        </p:pic>
        <p:sp>
          <p:nvSpPr>
            <p:cNvPr id="40" name="Textfeld 39"/>
            <p:cNvSpPr txBox="1"/>
            <p:nvPr/>
          </p:nvSpPr>
          <p:spPr>
            <a:xfrm>
              <a:off x="1460892" y="6708685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3.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1561058" y="2858839"/>
            <a:ext cx="504000" cy="504000"/>
            <a:chOff x="1336528" y="5499155"/>
            <a:chExt cx="600292" cy="600292"/>
          </a:xfrm>
        </p:grpSpPr>
        <p:pic>
          <p:nvPicPr>
            <p:cNvPr id="23" name="Bild 34" descr="Krei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528" y="5499155"/>
              <a:ext cx="600292" cy="600292"/>
            </a:xfrm>
            <a:prstGeom prst="rect">
              <a:avLst/>
            </a:prstGeom>
          </p:spPr>
        </p:pic>
        <p:sp>
          <p:nvSpPr>
            <p:cNvPr id="24" name="Textfeld 23"/>
            <p:cNvSpPr txBox="1"/>
            <p:nvPr/>
          </p:nvSpPr>
          <p:spPr>
            <a:xfrm>
              <a:off x="1445766" y="5589124"/>
              <a:ext cx="431877" cy="43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1.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1190172" y="216277"/>
            <a:ext cx="5637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cs typeface="Calibri"/>
              </a:rPr>
              <a:t>Yöntem ve taslak</a:t>
            </a:r>
            <a:endParaRPr lang="de-DE" sz="3200" b="1" dirty="0">
              <a:cs typeface="Calibri"/>
            </a:endParaRPr>
          </a:p>
          <a:p>
            <a:r>
              <a:rPr lang="de-DE" sz="1600" dirty="0" smtClean="0">
                <a:cs typeface="Calibri"/>
              </a:rPr>
              <a:t>trendence Graduate Barometer</a:t>
            </a:r>
            <a:r>
              <a:rPr lang="tr-TR" sz="1600" dirty="0" smtClean="0">
                <a:cs typeface="Calibri"/>
              </a:rPr>
              <a:t>’in parçası olmak</a:t>
            </a:r>
            <a:endParaRPr lang="de-DE" sz="1600" dirty="0" smtClean="0">
              <a:cs typeface="Calibri"/>
            </a:endParaRPr>
          </a:p>
          <a:p>
            <a:endParaRPr lang="de-DE" sz="1600" dirty="0">
              <a:cs typeface="Calibri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1374321" y="1633197"/>
            <a:ext cx="5734503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350" b="1" dirty="0" smtClean="0">
                <a:solidFill>
                  <a:srgbClr val="0091C9"/>
                </a:solidFill>
                <a:cs typeface="Calibri"/>
              </a:rPr>
              <a:t>Hangi öğrenciler hedef kitleyi temsil ediyorlar</a:t>
            </a:r>
            <a:r>
              <a:rPr lang="en-US" sz="1350" b="1" dirty="0" smtClean="0">
                <a:solidFill>
                  <a:srgbClr val="0091C9"/>
                </a:solidFill>
                <a:cs typeface="Calibri"/>
              </a:rPr>
              <a:t>?</a:t>
            </a:r>
            <a:endParaRPr lang="en-US" sz="1350" b="1" dirty="0">
              <a:solidFill>
                <a:srgbClr val="0091C9"/>
              </a:solidFill>
              <a:cs typeface="Calibri"/>
            </a:endParaRPr>
          </a:p>
          <a:p>
            <a:pPr marL="171450" indent="-171450" algn="just">
              <a:buFont typeface="Calibri" panose="020F0502020204030204" pitchFamily="34" charset="0"/>
              <a:buChar char="»"/>
            </a:pPr>
            <a:r>
              <a:rPr lang="tr-TR" sz="1000" dirty="0" smtClean="0"/>
              <a:t>Lisans ya da üstü seviyeyi tamamlayacak öğrenciler. Her dönemden öğrencilerle ilgileniyoruz, ancak araştırmanın kariyer temasıyla da ilgilenmesi sebebiyle odak noktası son dönemlerindeki öğrenciler</a:t>
            </a:r>
          </a:p>
          <a:p>
            <a:pPr marL="171450" indent="-171450" algn="just">
              <a:buFont typeface="Calibri" panose="020F0502020204030204" pitchFamily="34" charset="0"/>
              <a:buChar char="»"/>
            </a:pPr>
            <a:r>
              <a:rPr lang="tr-TR" sz="1000" dirty="0" smtClean="0"/>
              <a:t>Tam zamanlı bir programa kayıtlı öğrenciler</a:t>
            </a:r>
          </a:p>
          <a:p>
            <a:pPr marL="171450" indent="-171450" algn="just">
              <a:buFont typeface="Calibri" panose="020F0502020204030204" pitchFamily="34" charset="0"/>
              <a:buChar char="»"/>
            </a:pPr>
            <a:r>
              <a:rPr lang="tr-TR" sz="1000" dirty="0" smtClean="0"/>
              <a:t>Alanlar</a:t>
            </a:r>
            <a:r>
              <a:rPr lang="de-DE" sz="1000" dirty="0" smtClean="0"/>
              <a:t>: </a:t>
            </a:r>
            <a:r>
              <a:rPr lang="tr-TR" sz="1000" b="1" dirty="0" smtClean="0"/>
              <a:t>Her alandaki </a:t>
            </a:r>
            <a:r>
              <a:rPr lang="tr-TR" sz="1000" dirty="0" smtClean="0"/>
              <a:t>öğrenciler</a:t>
            </a:r>
            <a:r>
              <a:rPr lang="de-DE" sz="1000" dirty="0" smtClean="0"/>
              <a:t>. </a:t>
            </a:r>
            <a:r>
              <a:rPr lang="tr-TR" sz="1000" dirty="0" smtClean="0"/>
              <a:t>Seçilmiş bir grubu davet etmek istiyorsanız; odak noktamız İşletme/İktisat, Mühendislik ve doğa bilimlerinde okuyan öğrencilerdir</a:t>
            </a:r>
            <a:endParaRPr lang="de-DE" sz="1000" dirty="0"/>
          </a:p>
        </p:txBody>
      </p:sp>
      <p:sp>
        <p:nvSpPr>
          <p:cNvPr id="28" name="Rechteck 27"/>
          <p:cNvSpPr/>
          <p:nvPr/>
        </p:nvSpPr>
        <p:spPr>
          <a:xfrm>
            <a:off x="2097578" y="2785546"/>
            <a:ext cx="50487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b="1" dirty="0" smtClean="0">
                <a:solidFill>
                  <a:srgbClr val="0091C9"/>
                </a:solidFill>
                <a:cs typeface="Calibri"/>
              </a:rPr>
              <a:t>Hazırlıklar</a:t>
            </a:r>
            <a:endParaRPr lang="de-DE" sz="1200" b="1" dirty="0">
              <a:solidFill>
                <a:srgbClr val="0091C9"/>
              </a:solidFill>
              <a:cs typeface="Calibri"/>
            </a:endParaRPr>
          </a:p>
          <a:p>
            <a:pPr marL="171450" indent="-171450" algn="just">
              <a:buFont typeface="Calibri" panose="020F0502020204030204" pitchFamily="34" charset="0"/>
              <a:buChar char="»"/>
            </a:pPr>
            <a:r>
              <a:rPr lang="tr-TR" sz="1000" dirty="0" smtClean="0"/>
              <a:t>Anket, Ekim 2015’ten Şubat 2016’nın başına kadar çevrimiçi olacaktır</a:t>
            </a:r>
          </a:p>
          <a:p>
            <a:pPr marL="171450" indent="-171450" algn="just">
              <a:buFont typeface="Calibri" panose="020F0502020204030204" pitchFamily="34" charset="0"/>
              <a:buChar char="»"/>
            </a:pPr>
            <a:r>
              <a:rPr lang="tr-TR" sz="1000" dirty="0" smtClean="0"/>
              <a:t>Katılmak için yalnızca öğrencilerinize davet yollamanız ve araştırma hakkında hatırlatma yapmanız yeterlidir</a:t>
            </a:r>
            <a:endParaRPr lang="tr-TR" sz="1000" dirty="0"/>
          </a:p>
          <a:p>
            <a:pPr marL="171450" indent="-171450" algn="just">
              <a:buFont typeface="Calibri" panose="020F0502020204030204" pitchFamily="34" charset="0"/>
              <a:buChar char="»"/>
            </a:pPr>
            <a:r>
              <a:rPr lang="tr-TR" sz="1000" dirty="0" smtClean="0"/>
              <a:t>Kayda değer bir yanıt oranına ulaşmak için birkaç hafta genellikle yeterlidir, bu sayede kısa sürede ve az çaba sarf ederek büyük kazanımlar elde edersiniz</a:t>
            </a:r>
          </a:p>
          <a:p>
            <a:pPr marL="171450" indent="-171450" algn="just">
              <a:buFont typeface="Calibri" panose="020F0502020204030204" pitchFamily="34" charset="0"/>
              <a:buChar char="»"/>
            </a:pPr>
            <a:r>
              <a:rPr lang="tr-TR" sz="1000" dirty="0" smtClean="0"/>
              <a:t>Katılım için gerekli olan tüm araçları size temin ediyoruz (e-posta şablonu, bannerlar, aktif link). Tabii ki hepsi ücretsiz</a:t>
            </a:r>
          </a:p>
          <a:p>
            <a:pPr marL="171450" indent="-171450" algn="just">
              <a:buFont typeface="Calibri" panose="020F0502020204030204" pitchFamily="34" charset="0"/>
              <a:buChar char="»"/>
            </a:pPr>
            <a:r>
              <a:rPr lang="tr-TR" sz="1000" dirty="0" smtClean="0"/>
              <a:t>Katılımınız başlamadan önce aşağıdakileri birlikte planlayacağız:</a:t>
            </a:r>
            <a:endParaRPr lang="de-DE" sz="1000" dirty="0" smtClean="0"/>
          </a:p>
          <a:p>
            <a:pPr marL="355600" indent="-171450" algn="just">
              <a:buFont typeface="Calibri" panose="020F0502020204030204" pitchFamily="34" charset="0"/>
              <a:buChar char="»"/>
            </a:pPr>
            <a:r>
              <a:rPr lang="tr-TR" sz="1000" dirty="0" smtClean="0"/>
              <a:t>Öğrencilerinizi davet etmek için en etkili yöntemler</a:t>
            </a:r>
          </a:p>
          <a:p>
            <a:pPr marL="355600" indent="-171450" algn="just">
              <a:buFont typeface="Calibri" panose="020F0502020204030204" pitchFamily="34" charset="0"/>
              <a:buChar char="»"/>
            </a:pPr>
            <a:r>
              <a:rPr lang="tr-TR" sz="1000" dirty="0" smtClean="0"/>
              <a:t>Daveti göndermek için en uygun zaman (diğer ana organizasyonlar ve değerlendirmelerle çakışmaları engellemek için)</a:t>
            </a:r>
            <a:endParaRPr lang="tr-TR" sz="1000" dirty="0"/>
          </a:p>
          <a:p>
            <a:pPr marL="355600" indent="-171450" algn="just">
              <a:buFont typeface="Calibri" panose="020F0502020204030204" pitchFamily="34" charset="0"/>
              <a:buChar char="»"/>
            </a:pPr>
            <a:r>
              <a:rPr lang="tr-TR" sz="1000" dirty="0" smtClean="0"/>
              <a:t>Davet edilecek öğrenci sayısı</a:t>
            </a:r>
            <a:endParaRPr lang="de-DE" sz="1000" dirty="0"/>
          </a:p>
          <a:p>
            <a:pPr marL="355600" indent="-171450" algn="just">
              <a:buFont typeface="Calibri" panose="020F0502020204030204" pitchFamily="34" charset="0"/>
              <a:buChar char="»"/>
            </a:pPr>
            <a:endParaRPr lang="de-DE" sz="1000" dirty="0"/>
          </a:p>
          <a:p>
            <a:pPr marL="355600" indent="-171450" algn="just">
              <a:buFont typeface="Calibri" panose="020F0502020204030204" pitchFamily="34" charset="0"/>
              <a:buChar char="»"/>
            </a:pPr>
            <a:endParaRPr lang="de-DE" sz="1000" dirty="0" smtClean="0"/>
          </a:p>
          <a:p>
            <a:pPr marL="355600" indent="-171450" algn="just">
              <a:buFont typeface="Calibri" panose="020F0502020204030204" pitchFamily="34" charset="0"/>
              <a:buChar char="»"/>
            </a:pPr>
            <a:endParaRPr lang="de-DE" sz="1000" dirty="0" smtClean="0"/>
          </a:p>
        </p:txBody>
      </p:sp>
      <p:sp>
        <p:nvSpPr>
          <p:cNvPr id="29" name="Rechteck 28"/>
          <p:cNvSpPr/>
          <p:nvPr/>
        </p:nvSpPr>
        <p:spPr>
          <a:xfrm>
            <a:off x="2097577" y="5078481"/>
            <a:ext cx="5048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b="1" dirty="0" smtClean="0">
                <a:solidFill>
                  <a:srgbClr val="0091C9"/>
                </a:solidFill>
                <a:cs typeface="Calibri"/>
              </a:rPr>
              <a:t>Saha araştırması süresince</a:t>
            </a:r>
            <a:endParaRPr lang="de-DE" sz="1200" b="1" dirty="0">
              <a:solidFill>
                <a:srgbClr val="0091C9"/>
              </a:solidFill>
              <a:cs typeface="Calibri"/>
            </a:endParaRPr>
          </a:p>
          <a:p>
            <a:pPr marL="180975" indent="-171450" algn="just">
              <a:buFont typeface="Calibri" panose="020F0502020204030204" pitchFamily="34" charset="0"/>
              <a:buChar char="»"/>
            </a:pPr>
            <a:r>
              <a:rPr lang="tr-TR" sz="1000" dirty="0" smtClean="0"/>
              <a:t>Ana dili Türkçe olan bir üniversite ilişkileri yöneticisi e-posta veya telefon yoluyla gelebilecek sorularınızı yanıtlamaya hazır olacaktır</a:t>
            </a:r>
            <a:endParaRPr lang="en-US" sz="1000" b="1" dirty="0"/>
          </a:p>
          <a:p>
            <a:pPr marL="180975" indent="-171450" algn="just">
              <a:buFont typeface="Calibri" panose="020F0502020204030204" pitchFamily="34" charset="0"/>
              <a:buChar char="»"/>
            </a:pPr>
            <a:r>
              <a:rPr lang="tr-TR" sz="1000" dirty="0" smtClean="0"/>
              <a:t>Günlük yanıt oranları trendence tarafından izlenecek ve size düzenli güncellemeler gönderilecektir</a:t>
            </a:r>
          </a:p>
          <a:p>
            <a:pPr marL="180975" indent="-171450" algn="just">
              <a:buFont typeface="Calibri" panose="020F0502020204030204" pitchFamily="34" charset="0"/>
              <a:buChar char="»"/>
            </a:pPr>
            <a:r>
              <a:rPr lang="tr-TR" sz="1000" dirty="0" smtClean="0"/>
              <a:t>Tatmin edici bir yanıt oranı için trendence tarafından faydalı tavsiyeler ve destek sağlanacaktır</a:t>
            </a:r>
            <a:endParaRPr lang="en-US" sz="1000" dirty="0"/>
          </a:p>
        </p:txBody>
      </p:sp>
      <p:sp>
        <p:nvSpPr>
          <p:cNvPr id="30" name="Rechteck 29"/>
          <p:cNvSpPr/>
          <p:nvPr/>
        </p:nvSpPr>
        <p:spPr>
          <a:xfrm>
            <a:off x="2097577" y="6214751"/>
            <a:ext cx="50487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b="1" dirty="0" smtClean="0">
                <a:solidFill>
                  <a:srgbClr val="0091C9"/>
                </a:solidFill>
                <a:cs typeface="Calibri"/>
              </a:rPr>
              <a:t>Saha araştırması sonrasında</a:t>
            </a:r>
            <a:endParaRPr lang="de-DE" sz="1200" b="1" dirty="0">
              <a:solidFill>
                <a:srgbClr val="0091C9"/>
              </a:solidFill>
              <a:cs typeface="Calibri"/>
            </a:endParaRPr>
          </a:p>
          <a:p>
            <a:pPr marL="180975" indent="-171450" algn="just">
              <a:buFont typeface="Calibri" panose="020F0502020204030204" pitchFamily="34" charset="0"/>
              <a:buChar char="»"/>
            </a:pPr>
            <a:r>
              <a:rPr lang="tr-TR" sz="1000" dirty="0" smtClean="0"/>
              <a:t>Saha araştırma süreci </a:t>
            </a:r>
            <a:r>
              <a:rPr lang="tr-TR" sz="1000" dirty="0"/>
              <a:t>ş</a:t>
            </a:r>
            <a:r>
              <a:rPr lang="tr-TR" sz="1000" dirty="0" smtClean="0"/>
              <a:t>ubat sonunda bittiğinde verileri filtrelemeye ve analiz etmeye başlıyoruz. Öğrencilerinizin Türkiye ve Avrupa ortalamalarıyla karşılaştırmalı profillerini kapsayan raporlar 2016 sonbaharı itibarıyla hazır olacaktır </a:t>
            </a:r>
          </a:p>
          <a:p>
            <a:pPr marL="180975" indent="-171450" algn="just">
              <a:buFont typeface="Calibri" panose="020F0502020204030204" pitchFamily="34" charset="0"/>
              <a:buChar char="»"/>
            </a:pPr>
            <a:r>
              <a:rPr lang="tr-TR" sz="1000" dirty="0" smtClean="0"/>
              <a:t>İstatistiki olarak anlamlı bir rapor için gereken minimum cevap sayısı 50’dir</a:t>
            </a:r>
            <a:r>
              <a:rPr lang="en-US" sz="1000" dirty="0" smtClean="0"/>
              <a:t>.</a:t>
            </a:r>
            <a:r>
              <a:rPr lang="tr-TR" sz="1000" dirty="0" smtClean="0"/>
              <a:t> Yeterli yanıt alınması durumunda; total rapor (alanlarından bağımsız olarak öğrenci profilleri), iktisat/işletme raporu (iktisat/işletme öğrencilerinin profilleri), ya da mühendislik/doğa bilimleri raporunu (bu alanlardaki öğrencilerin profilleri) seçebilirsiniz </a:t>
            </a:r>
            <a:r>
              <a:rPr lang="en-US" sz="1000" dirty="0" smtClean="0"/>
              <a:t>–</a:t>
            </a:r>
            <a:r>
              <a:rPr lang="tr-TR" sz="1000" dirty="0" smtClean="0"/>
              <a:t> hepsi Türkiye ve Avrupa ortalamalarıyla karşılaştırmalı şekilde  </a:t>
            </a:r>
            <a:r>
              <a:rPr lang="en-US" sz="1000" dirty="0" smtClean="0"/>
              <a:t> </a:t>
            </a:r>
            <a:endParaRPr lang="tr-TR" sz="1000" dirty="0" smtClean="0"/>
          </a:p>
          <a:p>
            <a:pPr marL="180975" indent="-171450" algn="just">
              <a:buFont typeface="Calibri" panose="020F0502020204030204" pitchFamily="34" charset="0"/>
              <a:buChar char="»"/>
            </a:pPr>
            <a:r>
              <a:rPr lang="tr-TR" sz="1000" dirty="0" smtClean="0"/>
              <a:t>Raporlar tamamen ücretsizdir ve arzu edildiği takdirde verilerin yorumu için destek sağlanacaktır</a:t>
            </a:r>
            <a:endParaRPr lang="en-US" sz="1000" dirty="0"/>
          </a:p>
        </p:txBody>
      </p:sp>
      <p:sp>
        <p:nvSpPr>
          <p:cNvPr id="31" name="Rechteck 30"/>
          <p:cNvSpPr/>
          <p:nvPr/>
        </p:nvSpPr>
        <p:spPr>
          <a:xfrm>
            <a:off x="1374322" y="8525571"/>
            <a:ext cx="5734503" cy="1326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</a:pPr>
            <a:r>
              <a:rPr lang="tr-TR" sz="1350" b="1" dirty="0" smtClean="0">
                <a:solidFill>
                  <a:srgbClr val="0091C9"/>
                </a:solidFill>
                <a:cs typeface="Calibri"/>
              </a:rPr>
              <a:t>Öğrencilere ulaşma yöntemleri</a:t>
            </a:r>
            <a:r>
              <a:rPr lang="de-DE" sz="1350" b="1" dirty="0" smtClean="0">
                <a:solidFill>
                  <a:srgbClr val="0091C9"/>
                </a:solidFill>
                <a:cs typeface="Calibri"/>
              </a:rPr>
              <a:t>- </a:t>
            </a:r>
            <a:r>
              <a:rPr lang="tr-TR" sz="1350" b="1" dirty="0" smtClean="0">
                <a:solidFill>
                  <a:srgbClr val="0091C9"/>
                </a:solidFill>
                <a:cs typeface="Calibri"/>
              </a:rPr>
              <a:t>tavsiyelerimiz</a:t>
            </a:r>
            <a:endParaRPr lang="de-DE" sz="1350" b="1" dirty="0" smtClean="0">
              <a:solidFill>
                <a:srgbClr val="0091C9"/>
              </a:solidFill>
              <a:cs typeface="Calibri"/>
            </a:endParaRPr>
          </a:p>
          <a:p>
            <a:pPr algn="just">
              <a:spcBef>
                <a:spcPts val="200"/>
              </a:spcBef>
            </a:pPr>
            <a:r>
              <a:rPr lang="de-DE" sz="1000" b="1" dirty="0" smtClean="0"/>
              <a:t>E</a:t>
            </a:r>
            <a:r>
              <a:rPr lang="tr-TR" sz="1000" b="1" dirty="0" smtClean="0"/>
              <a:t>-Posta</a:t>
            </a:r>
            <a:r>
              <a:rPr lang="de-DE" sz="1000" b="1" dirty="0" smtClean="0"/>
              <a:t>:</a:t>
            </a:r>
            <a:r>
              <a:rPr lang="de-DE" sz="1000" dirty="0" smtClean="0"/>
              <a:t> </a:t>
            </a:r>
            <a:r>
              <a:rPr lang="tr-TR" sz="1000" dirty="0" smtClean="0"/>
              <a:t>Deneyimimize göre en etkili ve hızlı katılım yöntemi, öğrencilere e-posta yollamak</a:t>
            </a:r>
          </a:p>
          <a:p>
            <a:pPr algn="just">
              <a:spcBef>
                <a:spcPts val="200"/>
              </a:spcBef>
            </a:pPr>
            <a:r>
              <a:rPr lang="de-DE" sz="1000" dirty="0" smtClean="0">
                <a:sym typeface="Symbol"/>
              </a:rPr>
              <a:t></a:t>
            </a:r>
            <a:r>
              <a:rPr lang="tr-TR" sz="1000" dirty="0" smtClean="0">
                <a:sym typeface="Symbol"/>
              </a:rPr>
              <a:t>   </a:t>
            </a:r>
            <a:r>
              <a:rPr lang="de-DE" sz="1000" dirty="0" smtClean="0">
                <a:sym typeface="Symbol"/>
              </a:rPr>
              <a:t> </a:t>
            </a:r>
            <a:r>
              <a:rPr lang="tr-TR" sz="1000" dirty="0" smtClean="0"/>
              <a:t>E-mail adresleri ulaşılabilir olduğu takdirde, uygulanabilecek en iyi yöntem</a:t>
            </a:r>
            <a:endParaRPr lang="de-DE" sz="1000" dirty="0" smtClean="0">
              <a:sym typeface="Symbol"/>
            </a:endParaRPr>
          </a:p>
          <a:p>
            <a:pPr marL="171450" indent="-171450" algn="just">
              <a:spcBef>
                <a:spcPts val="200"/>
              </a:spcBef>
              <a:buFont typeface="Symbol"/>
              <a:buChar char="·"/>
            </a:pPr>
            <a:r>
              <a:rPr lang="tr-TR" sz="1000" dirty="0" smtClean="0">
                <a:sym typeface="Symbol"/>
              </a:rPr>
              <a:t>Teknik ihtiyaçlarınıza uygun tüm şablonları alacaksınız ve tek yapmanız gereken linklerin dağıtımı olacak. Bir çerez vasıtasıyla öğrencilerin anketi yalnızca bir kez doldurmaları ve kaldıkları yerden </a:t>
            </a:r>
            <a:r>
              <a:rPr lang="tr-TR" sz="1000" smtClean="0">
                <a:sym typeface="Symbol"/>
              </a:rPr>
              <a:t>devam edebilmeleri </a:t>
            </a:r>
            <a:r>
              <a:rPr lang="tr-TR" sz="1000" dirty="0" smtClean="0">
                <a:sym typeface="Symbol"/>
              </a:rPr>
              <a:t>sağlanacak</a:t>
            </a:r>
          </a:p>
          <a:p>
            <a:pPr algn="just">
              <a:spcBef>
                <a:spcPts val="200"/>
              </a:spcBef>
            </a:pPr>
            <a:r>
              <a:rPr lang="tr-TR" sz="1000" b="1" dirty="0" smtClean="0"/>
              <a:t>      Diğer yöntemler</a:t>
            </a:r>
            <a:r>
              <a:rPr lang="de-DE" sz="1000" b="1" dirty="0" smtClean="0"/>
              <a:t>: </a:t>
            </a:r>
            <a:r>
              <a:rPr lang="de-DE" sz="1000" dirty="0"/>
              <a:t>B</a:t>
            </a:r>
            <a:r>
              <a:rPr lang="de-DE" sz="1000" dirty="0" smtClean="0"/>
              <a:t>anner / </a:t>
            </a:r>
            <a:r>
              <a:rPr lang="tr-TR" sz="1000" dirty="0" smtClean="0"/>
              <a:t>haber bülteni </a:t>
            </a:r>
            <a:r>
              <a:rPr lang="de-DE" sz="1000" dirty="0" smtClean="0"/>
              <a:t>/ </a:t>
            </a:r>
            <a:r>
              <a:rPr lang="tr-TR" sz="1000" dirty="0" smtClean="0"/>
              <a:t>kurum içi ağda ya da kurumun internet sitesinde paylaşım</a:t>
            </a:r>
            <a:endParaRPr lang="de-DE" sz="1000" dirty="0" smtClean="0"/>
          </a:p>
        </p:txBody>
      </p:sp>
    </p:spTree>
    <p:extLst>
      <p:ext uri="{BB962C8B-B14F-4D97-AF65-F5344CB8AC3E}">
        <p14:creationId xmlns:p14="http://schemas.microsoft.com/office/powerpoint/2010/main" val="20901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964</Words>
  <Application>Microsoft Office PowerPoint</Application>
  <PresentationFormat>Benutzerdefiniert</PresentationFormat>
  <Paragraphs>91</Paragraphs>
  <Slides>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Office-Design</vt:lpstr>
      <vt:lpstr>1_Office-Design</vt:lpstr>
      <vt:lpstr>2_Office-Design</vt:lpstr>
      <vt:lpstr>3_Office-Design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MICHAELA</dc:creator>
  <cp:lastModifiedBy>Sinan Gürcan</cp:lastModifiedBy>
  <cp:revision>187</cp:revision>
  <cp:lastPrinted>2015-09-24T16:14:26Z</cp:lastPrinted>
  <dcterms:created xsi:type="dcterms:W3CDTF">2014-04-16T09:16:00Z</dcterms:created>
  <dcterms:modified xsi:type="dcterms:W3CDTF">2015-10-20T07:16:23Z</dcterms:modified>
</cp:coreProperties>
</file>